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vsd" ContentType="application/vnd.visio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2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337" r:id="rId2"/>
    <p:sldId id="338" r:id="rId3"/>
    <p:sldId id="340" r:id="rId4"/>
    <p:sldId id="378" r:id="rId5"/>
    <p:sldId id="339" r:id="rId6"/>
    <p:sldId id="379" r:id="rId7"/>
    <p:sldId id="424" r:id="rId8"/>
    <p:sldId id="425" r:id="rId9"/>
    <p:sldId id="423" r:id="rId10"/>
    <p:sldId id="380" r:id="rId11"/>
    <p:sldId id="372" r:id="rId12"/>
    <p:sldId id="373" r:id="rId13"/>
    <p:sldId id="374" r:id="rId14"/>
    <p:sldId id="375" r:id="rId15"/>
    <p:sldId id="341" r:id="rId16"/>
    <p:sldId id="382" r:id="rId17"/>
    <p:sldId id="348" r:id="rId18"/>
    <p:sldId id="384" r:id="rId19"/>
    <p:sldId id="385" r:id="rId20"/>
    <p:sldId id="386" r:id="rId21"/>
    <p:sldId id="387" r:id="rId22"/>
    <p:sldId id="388" r:id="rId23"/>
    <p:sldId id="389" r:id="rId24"/>
    <p:sldId id="390" r:id="rId25"/>
    <p:sldId id="391" r:id="rId26"/>
    <p:sldId id="392" r:id="rId27"/>
    <p:sldId id="394" r:id="rId28"/>
    <p:sldId id="426" r:id="rId29"/>
    <p:sldId id="427" r:id="rId30"/>
    <p:sldId id="412" r:id="rId31"/>
    <p:sldId id="420" r:id="rId32"/>
    <p:sldId id="428" r:id="rId33"/>
    <p:sldId id="415" r:id="rId34"/>
    <p:sldId id="416" r:id="rId35"/>
    <p:sldId id="429" r:id="rId36"/>
    <p:sldId id="418" r:id="rId37"/>
    <p:sldId id="393" r:id="rId38"/>
    <p:sldId id="367" r:id="rId39"/>
    <p:sldId id="419" r:id="rId40"/>
    <p:sldId id="377" r:id="rId41"/>
    <p:sldId id="395" r:id="rId42"/>
    <p:sldId id="397" r:id="rId43"/>
    <p:sldId id="398" r:id="rId44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DBE7FB"/>
    <a:srgbClr val="0099FF"/>
    <a:srgbClr val="0000FF"/>
    <a:srgbClr val="0066FF"/>
    <a:srgbClr val="99CCFF"/>
    <a:srgbClr val="EAEAEA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7" autoAdjust="0"/>
    <p:restoredTop sz="85765" autoAdjust="0"/>
  </p:normalViewPr>
  <p:slideViewPr>
    <p:cSldViewPr snapToGrid="0">
      <p:cViewPr varScale="1">
        <p:scale>
          <a:sx n="67" d="100"/>
          <a:sy n="67" d="100"/>
        </p:scale>
        <p:origin x="1608" y="6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Einleitung</a:t>
          </a:r>
        </a:p>
        <a:p>
          <a:pPr>
            <a:lnSpc>
              <a:spcPct val="100000"/>
            </a:lnSpc>
          </a:pPr>
          <a:r>
            <a:rPr lang="de-DE" sz="1800" dirty="0" smtClean="0"/>
            <a:t>- Motivation</a:t>
          </a:r>
          <a:br>
            <a:rPr lang="de-DE" sz="1800" dirty="0" smtClean="0"/>
          </a:br>
          <a:r>
            <a:rPr lang="de-DE" sz="1800" dirty="0" smtClean="0"/>
            <a:t>- Problemstellung</a:t>
          </a:r>
          <a:br>
            <a:rPr lang="de-DE" sz="1800" dirty="0" smtClean="0"/>
          </a:br>
          <a:r>
            <a:rPr lang="de-DE" sz="1800" dirty="0" smtClean="0"/>
            <a:t>- Vision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Systembeschreibung</a:t>
          </a:r>
        </a:p>
        <a:p>
          <a:pPr>
            <a:lnSpc>
              <a:spcPct val="100000"/>
            </a:lnSpc>
          </a:pPr>
          <a:r>
            <a:rPr lang="de-DE" sz="1800" dirty="0" smtClean="0"/>
            <a:t>- Komponenten</a:t>
          </a:r>
          <a:br>
            <a:rPr lang="de-DE" sz="1800" dirty="0" smtClean="0"/>
          </a:br>
          <a:r>
            <a:rPr lang="de-DE" sz="1800" dirty="0" smtClean="0"/>
            <a:t>- Ablaufszenario</a:t>
          </a:r>
          <a:br>
            <a:rPr lang="de-DE" sz="1800" dirty="0" smtClean="0"/>
          </a:br>
          <a:r>
            <a:rPr lang="de-DE" sz="1800" dirty="0" smtClean="0"/>
            <a:t>- Agentenbeschreibung</a:t>
          </a:r>
          <a:br>
            <a:rPr lang="de-DE" sz="1800" dirty="0" smtClean="0"/>
          </a:br>
          <a:r>
            <a:rPr lang="de-DE" sz="1800" dirty="0" smtClean="0"/>
            <a:t>- Teilgruppen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9773" custLinFactY="-5640" custLinFactNeighborX="7855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172045" custLinFactY="-4485" custLinFactNeighborX="-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A49347B8-649F-4FE5-AE77-B3596B76B821}" type="presOf" srcId="{11AF41F6-A55D-4423-872B-F24F9C8C5E57}" destId="{23005F2F-AFF2-4C40-88C0-BB00F4498C23}" srcOrd="0" destOrd="0" presId="urn:microsoft.com/office/officeart/2005/8/layout/vList2"/>
    <dgm:cxn modelId="{0D765E3F-E2D4-45BC-9BF9-7E5306D10078}" type="presOf" srcId="{877713EC-D1AC-42F8-A8FE-DD01E66B6045}" destId="{11775F3A-9A2F-4F81-9AF9-8DF305E9AEAA}" srcOrd="0" destOrd="0" presId="urn:microsoft.com/office/officeart/2005/8/layout/vList2"/>
    <dgm:cxn modelId="{1337E8F1-7F44-4A6D-93E9-004D89C0549B}" type="presOf" srcId="{D97F7DF8-8463-4280-8ED1-49F13F036C39}" destId="{D12E5960-F486-4FC7-B4B5-C14B400D34E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E854C108-890B-44CE-9C0D-4B1251D214D9}" type="presParOf" srcId="{23005F2F-AFF2-4C40-88C0-BB00F4498C23}" destId="{11775F3A-9A2F-4F81-9AF9-8DF305E9AEAA}" srcOrd="0" destOrd="0" presId="urn:microsoft.com/office/officeart/2005/8/layout/vList2"/>
    <dgm:cxn modelId="{93BD295E-4F9F-4A32-90DF-E534EA696040}" type="presParOf" srcId="{23005F2F-AFF2-4C40-88C0-BB00F4498C23}" destId="{93B1CE44-AAD4-40D0-85AD-82D0D1D6F319}" srcOrd="1" destOrd="0" presId="urn:microsoft.com/office/officeart/2005/8/layout/vList2"/>
    <dgm:cxn modelId="{763059BE-205A-415D-9E42-C639F7CAF32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Teilgruppen</a:t>
          </a:r>
        </a:p>
        <a:p>
          <a:pPr>
            <a:lnSpc>
              <a:spcPct val="90000"/>
            </a:lnSpc>
          </a:pPr>
          <a:r>
            <a:rPr lang="de-DE" sz="2800" dirty="0" smtClean="0"/>
            <a:t>Simulation / Flow / Drive</a:t>
          </a:r>
        </a:p>
        <a:p>
          <a:pPr>
            <a:lnSpc>
              <a:spcPct val="100000"/>
            </a:lnSpc>
          </a:pPr>
          <a:r>
            <a:rPr lang="de-DE" sz="1800" dirty="0" smtClean="0"/>
            <a:t>- Anforderungen</a:t>
          </a:r>
          <a:br>
            <a:rPr lang="de-DE" sz="1800" dirty="0" smtClean="0"/>
          </a:br>
          <a:r>
            <a:rPr lang="de-DE" sz="1800" dirty="0" smtClean="0"/>
            <a:t>- Konzeption</a:t>
          </a:r>
          <a:br>
            <a:rPr lang="de-DE" sz="1800" dirty="0" smtClean="0"/>
          </a:br>
          <a:r>
            <a:rPr lang="de-DE" sz="1800" dirty="0" smtClean="0"/>
            <a:t>- Demo</a:t>
          </a:r>
          <a:br>
            <a:rPr lang="de-DE" sz="1800" dirty="0" smtClean="0"/>
          </a:br>
          <a:r>
            <a:rPr lang="de-DE" sz="1800" dirty="0" smtClean="0"/>
            <a:t>- Herausforderungen</a:t>
          </a:r>
          <a:br>
            <a:rPr lang="de-DE" sz="1800" dirty="0" smtClean="0"/>
          </a:br>
          <a:r>
            <a:rPr lang="de-DE" sz="1800" dirty="0" smtClean="0"/>
            <a:t>- Ausblick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Zusammenfassung</a:t>
          </a:r>
        </a:p>
        <a:p>
          <a:pPr>
            <a:lnSpc>
              <a:spcPct val="100000"/>
            </a:lnSpc>
          </a:pPr>
          <a:r>
            <a:rPr lang="de-DE" sz="1800" dirty="0" smtClean="0"/>
            <a:t>- Ausblick FAISE II</a:t>
          </a:r>
          <a:br>
            <a:rPr lang="de-DE" sz="1800" dirty="0" smtClean="0"/>
          </a:br>
          <a:r>
            <a:rPr lang="de-DE" sz="1800" dirty="0" smtClean="0"/>
            <a:t>- Fazit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103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52759" custLinFactNeighborX="-13441" custLinFactNeighborY="-2035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2311D551-25AC-426C-8C3A-C663FB1255AA}" type="presOf" srcId="{D97F7DF8-8463-4280-8ED1-49F13F036C39}" destId="{D12E5960-F486-4FC7-B4B5-C14B400D34E3}" srcOrd="0" destOrd="0" presId="urn:microsoft.com/office/officeart/2005/8/layout/vList2"/>
    <dgm:cxn modelId="{D939FBE7-9EC5-450B-83FC-85E71FCCCDDC}" type="presOf" srcId="{877713EC-D1AC-42F8-A8FE-DD01E66B6045}" destId="{11775F3A-9A2F-4F81-9AF9-8DF305E9AEAA}" srcOrd="0" destOrd="0" presId="urn:microsoft.com/office/officeart/2005/8/layout/vList2"/>
    <dgm:cxn modelId="{28201CD8-48D6-4047-A6A9-30B20401E8F6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77CE1B7D-F189-4E91-AFD9-6E7C9C7831F5}" type="presParOf" srcId="{23005F2F-AFF2-4C40-88C0-BB00F4498C23}" destId="{11775F3A-9A2F-4F81-9AF9-8DF305E9AEAA}" srcOrd="0" destOrd="0" presId="urn:microsoft.com/office/officeart/2005/8/layout/vList2"/>
    <dgm:cxn modelId="{E126E263-2EED-4865-96DA-F421195BF979}" type="presParOf" srcId="{23005F2F-AFF2-4C40-88C0-BB00F4498C23}" destId="{93B1CE44-AAD4-40D0-85AD-82D0D1D6F319}" srcOrd="1" destOrd="0" presId="urn:microsoft.com/office/officeart/2005/8/layout/vList2"/>
    <dgm:cxn modelId="{B45B8531-44AA-414A-8830-F83C2CCFB3A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/>
      <dgm:t>
        <a:bodyPr/>
        <a:lstStyle/>
        <a:p>
          <a:r>
            <a:rPr lang="de-DE" sz="3200" dirty="0" smtClean="0"/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367379FE-B5B7-4FBD-B7F4-4B7A605B2459}" type="presOf" srcId="{877713EC-D1AC-42F8-A8FE-DD01E66B6045}" destId="{11775F3A-9A2F-4F81-9AF9-8DF305E9AEAA}" srcOrd="0" destOrd="0" presId="urn:microsoft.com/office/officeart/2005/8/layout/vList2"/>
    <dgm:cxn modelId="{53DDEBE9-A55F-4890-9D22-FE46A1D9FE9D}" type="presOf" srcId="{11E57EAE-AFD5-45B4-AAA7-2602CB434DC9}" destId="{C0BD8F8A-E8EB-4110-99D9-55347A6C51A2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17F6A676-5103-43B8-9222-2E6E7051850D}" type="presOf" srcId="{E6A15878-5DA9-4AB3-9503-08F10D465C8B}" destId="{074302C6-8557-420C-BF75-6F5D94247586}" srcOrd="0" destOrd="0" presId="urn:microsoft.com/office/officeart/2005/8/layout/vList2"/>
    <dgm:cxn modelId="{5ED9AF30-62BF-4235-9248-3E10F185B362}" type="presOf" srcId="{11AF41F6-A55D-4423-872B-F24F9C8C5E57}" destId="{23005F2F-AFF2-4C40-88C0-BB00F4498C23}" srcOrd="0" destOrd="0" presId="urn:microsoft.com/office/officeart/2005/8/layout/vList2"/>
    <dgm:cxn modelId="{6546FB33-BB61-4874-A8A7-73F981C14F57}" type="presOf" srcId="{A5239BDB-C133-4121-B4EC-626EB2BDDE67}" destId="{EBE83F4B-E904-488D-B06D-4A30F52330DA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4D4487D-E44D-413E-8292-6B248D9E5285}" type="presParOf" srcId="{23005F2F-AFF2-4C40-88C0-BB00F4498C23}" destId="{11775F3A-9A2F-4F81-9AF9-8DF305E9AEAA}" srcOrd="0" destOrd="0" presId="urn:microsoft.com/office/officeart/2005/8/layout/vList2"/>
    <dgm:cxn modelId="{7C9DC759-424D-4D29-91E5-1C8F3F8A80C9}" type="presParOf" srcId="{23005F2F-AFF2-4C40-88C0-BB00F4498C23}" destId="{93B1CE44-AAD4-40D0-85AD-82D0D1D6F319}" srcOrd="1" destOrd="0" presId="urn:microsoft.com/office/officeart/2005/8/layout/vList2"/>
    <dgm:cxn modelId="{D97D9463-2024-4031-BBB0-59A0C047F62D}" type="presParOf" srcId="{23005F2F-AFF2-4C40-88C0-BB00F4498C23}" destId="{074302C6-8557-420C-BF75-6F5D94247586}" srcOrd="2" destOrd="0" presId="urn:microsoft.com/office/officeart/2005/8/layout/vList2"/>
    <dgm:cxn modelId="{77729A18-09F7-437A-9056-40BB31AE9AE5}" type="presParOf" srcId="{23005F2F-AFF2-4C40-88C0-BB00F4498C23}" destId="{45C09E35-236E-4523-9826-D9F6088EC24E}" srcOrd="3" destOrd="0" presId="urn:microsoft.com/office/officeart/2005/8/layout/vList2"/>
    <dgm:cxn modelId="{41C4260F-6107-4D8F-BCA1-4B17C52F215B}" type="presParOf" srcId="{23005F2F-AFF2-4C40-88C0-BB00F4498C23}" destId="{C0BD8F8A-E8EB-4110-99D9-55347A6C51A2}" srcOrd="4" destOrd="0" presId="urn:microsoft.com/office/officeart/2005/8/layout/vList2"/>
    <dgm:cxn modelId="{11A7A2A0-D7EC-4B73-81CD-9D5917458EE1}" type="presParOf" srcId="{23005F2F-AFF2-4C40-88C0-BB00F4498C23}" destId="{C3779593-08D0-4CE6-A31A-6EF32F045CFE}" srcOrd="5" destOrd="0" presId="urn:microsoft.com/office/officeart/2005/8/layout/vList2"/>
    <dgm:cxn modelId="{40DF9D53-4DAE-461B-91E6-BA4C15FA808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4"/>
        </a:solidFill>
      </dgm:spPr>
      <dgm:t>
        <a:bodyPr/>
        <a:lstStyle/>
        <a:p>
          <a:r>
            <a:rPr lang="de-DE" sz="3200" b="0" dirty="0" smtClean="0">
              <a:solidFill>
                <a:srgbClr val="00B0F0"/>
              </a:solidFill>
            </a:rPr>
            <a:t>Simulation       </a:t>
          </a:r>
          <a:r>
            <a:rPr lang="de-DE" sz="3200" b="0" dirty="0" smtClean="0">
              <a:solidFill>
                <a:schemeClr val="bg1"/>
              </a:solidFill>
            </a:rPr>
            <a:t>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22C23E3A-5EC9-433D-AEBF-62559A424C82}" type="presOf" srcId="{A5239BDB-C133-4121-B4EC-626EB2BDDE67}" destId="{EBE83F4B-E904-488D-B06D-4A30F52330DA}" srcOrd="0" destOrd="0" presId="urn:microsoft.com/office/officeart/2005/8/layout/vList2"/>
    <dgm:cxn modelId="{D1BA4B11-B369-41CE-A784-E9410BA18273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54838915-1507-4247-BA95-55FE8AF30449}" type="presOf" srcId="{E6A15878-5DA9-4AB3-9503-08F10D465C8B}" destId="{074302C6-8557-420C-BF75-6F5D94247586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A543A177-B356-47EA-ACA9-5F2F7B5A5B7B}" type="presOf" srcId="{11E57EAE-AFD5-45B4-AAA7-2602CB434DC9}" destId="{C0BD8F8A-E8EB-4110-99D9-55347A6C51A2}" srcOrd="0" destOrd="0" presId="urn:microsoft.com/office/officeart/2005/8/layout/vList2"/>
    <dgm:cxn modelId="{488FB7EB-BC2D-4FA4-AF62-6C1E51DEFD89}" type="presOf" srcId="{11AF41F6-A55D-4423-872B-F24F9C8C5E57}" destId="{23005F2F-AFF2-4C40-88C0-BB00F4498C23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0EA5BCB-6CE5-4C23-BB2C-FF34899BCCEE}" type="presParOf" srcId="{23005F2F-AFF2-4C40-88C0-BB00F4498C23}" destId="{11775F3A-9A2F-4F81-9AF9-8DF305E9AEAA}" srcOrd="0" destOrd="0" presId="urn:microsoft.com/office/officeart/2005/8/layout/vList2"/>
    <dgm:cxn modelId="{E4C857C8-2BD9-4A22-A56D-16471A3DF44E}" type="presParOf" srcId="{23005F2F-AFF2-4C40-88C0-BB00F4498C23}" destId="{93B1CE44-AAD4-40D0-85AD-82D0D1D6F319}" srcOrd="1" destOrd="0" presId="urn:microsoft.com/office/officeart/2005/8/layout/vList2"/>
    <dgm:cxn modelId="{67392F41-A01B-4926-8B07-F71DD29AE185}" type="presParOf" srcId="{23005F2F-AFF2-4C40-88C0-BB00F4498C23}" destId="{074302C6-8557-420C-BF75-6F5D94247586}" srcOrd="2" destOrd="0" presId="urn:microsoft.com/office/officeart/2005/8/layout/vList2"/>
    <dgm:cxn modelId="{15AE2839-F740-4705-9111-FF91A9833C63}" type="presParOf" srcId="{23005F2F-AFF2-4C40-88C0-BB00F4498C23}" destId="{45C09E35-236E-4523-9826-D9F6088EC24E}" srcOrd="3" destOrd="0" presId="urn:microsoft.com/office/officeart/2005/8/layout/vList2"/>
    <dgm:cxn modelId="{66EA50A0-54B1-496C-98E6-E8B32A1CD659}" type="presParOf" srcId="{23005F2F-AFF2-4C40-88C0-BB00F4498C23}" destId="{C0BD8F8A-E8EB-4110-99D9-55347A6C51A2}" srcOrd="4" destOrd="0" presId="urn:microsoft.com/office/officeart/2005/8/layout/vList2"/>
    <dgm:cxn modelId="{4C673967-68D7-4825-977C-EAD1EC0C50F0}" type="presParOf" srcId="{23005F2F-AFF2-4C40-88C0-BB00F4498C23}" destId="{C3779593-08D0-4CE6-A31A-6EF32F045CFE}" srcOrd="5" destOrd="0" presId="urn:microsoft.com/office/officeart/2005/8/layout/vList2"/>
    <dgm:cxn modelId="{7899409A-3777-4A58-878A-08A8F9D06F89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4"/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</a:t>
          </a:r>
          <a:r>
            <a:rPr lang="de-DE" sz="3200" b="0" dirty="0" smtClean="0">
              <a:solidFill>
                <a:srgbClr val="00B0F0"/>
              </a:solidFill>
            </a:rPr>
            <a:t>Flow       </a:t>
          </a:r>
          <a:r>
            <a:rPr lang="de-DE" sz="3200" b="0" dirty="0" smtClean="0">
              <a:solidFill>
                <a:schemeClr val="bg1"/>
              </a:solidFill>
            </a:rPr>
            <a:t>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04062297-F35A-46FB-85F3-F98E7E51778A}" type="presOf" srcId="{11AF41F6-A55D-4423-872B-F24F9C8C5E57}" destId="{23005F2F-AFF2-4C40-88C0-BB00F4498C23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7B938E44-5AA1-4888-B1BD-9BAF02CEAE76}" type="presOf" srcId="{11E57EAE-AFD5-45B4-AAA7-2602CB434DC9}" destId="{C0BD8F8A-E8EB-4110-99D9-55347A6C51A2}" srcOrd="0" destOrd="0" presId="urn:microsoft.com/office/officeart/2005/8/layout/vList2"/>
    <dgm:cxn modelId="{35ED4396-E3E6-4231-9138-4D6C0DAB7683}" type="presOf" srcId="{A5239BDB-C133-4121-B4EC-626EB2BDDE67}" destId="{EBE83F4B-E904-488D-B06D-4A30F52330DA}" srcOrd="0" destOrd="0" presId="urn:microsoft.com/office/officeart/2005/8/layout/vList2"/>
    <dgm:cxn modelId="{89C42E00-2D3A-4A9F-8650-C997E378816C}" type="presOf" srcId="{E6A15878-5DA9-4AB3-9503-08F10D465C8B}" destId="{074302C6-8557-420C-BF75-6F5D94247586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0A1A6005-F8C6-47DA-80FD-C9770DF7DB24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F66DC0D9-4B26-42C3-AB03-76412649E3BB}" type="presParOf" srcId="{23005F2F-AFF2-4C40-88C0-BB00F4498C23}" destId="{11775F3A-9A2F-4F81-9AF9-8DF305E9AEAA}" srcOrd="0" destOrd="0" presId="urn:microsoft.com/office/officeart/2005/8/layout/vList2"/>
    <dgm:cxn modelId="{8C62399B-4998-4ADE-8854-4F55D70B82D0}" type="presParOf" srcId="{23005F2F-AFF2-4C40-88C0-BB00F4498C23}" destId="{93B1CE44-AAD4-40D0-85AD-82D0D1D6F319}" srcOrd="1" destOrd="0" presId="urn:microsoft.com/office/officeart/2005/8/layout/vList2"/>
    <dgm:cxn modelId="{89030170-CB71-46C8-AB44-E2911E97B196}" type="presParOf" srcId="{23005F2F-AFF2-4C40-88C0-BB00F4498C23}" destId="{074302C6-8557-420C-BF75-6F5D94247586}" srcOrd="2" destOrd="0" presId="urn:microsoft.com/office/officeart/2005/8/layout/vList2"/>
    <dgm:cxn modelId="{74E2C329-4169-4490-B5B5-DD9D11362737}" type="presParOf" srcId="{23005F2F-AFF2-4C40-88C0-BB00F4498C23}" destId="{45C09E35-236E-4523-9826-D9F6088EC24E}" srcOrd="3" destOrd="0" presId="urn:microsoft.com/office/officeart/2005/8/layout/vList2"/>
    <dgm:cxn modelId="{782563C2-BD20-42A3-98D0-AAD2FE4C7488}" type="presParOf" srcId="{23005F2F-AFF2-4C40-88C0-BB00F4498C23}" destId="{C0BD8F8A-E8EB-4110-99D9-55347A6C51A2}" srcOrd="4" destOrd="0" presId="urn:microsoft.com/office/officeart/2005/8/layout/vList2"/>
    <dgm:cxn modelId="{6639DDF5-16F9-4C31-9114-E4357FF71829}" type="presParOf" srcId="{23005F2F-AFF2-4C40-88C0-BB00F4498C23}" destId="{C3779593-08D0-4CE6-A31A-6EF32F045CFE}" srcOrd="5" destOrd="0" presId="urn:microsoft.com/office/officeart/2005/8/layout/vList2"/>
    <dgm:cxn modelId="{1AB8D2E1-B1BF-48C7-AB65-A8FA65D95A0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4"/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Flow</a:t>
          </a:r>
          <a:r>
            <a:rPr lang="de-DE" sz="3200" b="0" dirty="0" smtClean="0">
              <a:solidFill>
                <a:srgbClr val="00B0F0"/>
              </a:solidFill>
            </a:rPr>
            <a:t>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575503D2-7ED4-4F9F-B22C-C0BABD5BB22F}" type="presOf" srcId="{11AF41F6-A55D-4423-872B-F24F9C8C5E57}" destId="{23005F2F-AFF2-4C40-88C0-BB00F4498C23}" srcOrd="0" destOrd="0" presId="urn:microsoft.com/office/officeart/2005/8/layout/vList2"/>
    <dgm:cxn modelId="{09813DB1-C969-48F1-BD49-4B3BCF343E57}" type="presOf" srcId="{A5239BDB-C133-4121-B4EC-626EB2BDDE67}" destId="{EBE83F4B-E904-488D-B06D-4A30F52330D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CA7E5599-E9C4-4C2A-87EF-7FFEE691675F}" type="presOf" srcId="{877713EC-D1AC-42F8-A8FE-DD01E66B6045}" destId="{11775F3A-9A2F-4F81-9AF9-8DF305E9AEAA}" srcOrd="0" destOrd="0" presId="urn:microsoft.com/office/officeart/2005/8/layout/vList2"/>
    <dgm:cxn modelId="{4FE6D026-A298-49A0-872C-09F811825E17}" type="presOf" srcId="{11E57EAE-AFD5-45B4-AAA7-2602CB434DC9}" destId="{C0BD8F8A-E8EB-4110-99D9-55347A6C51A2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1761CECE-539B-4DAF-9D72-0D35ED065B4D}" type="presOf" srcId="{E6A15878-5DA9-4AB3-9503-08F10D465C8B}" destId="{074302C6-8557-420C-BF75-6F5D94247586}" srcOrd="0" destOrd="0" presId="urn:microsoft.com/office/officeart/2005/8/layout/vList2"/>
    <dgm:cxn modelId="{57EC5399-CE4E-47C0-83B1-FE2E6F34C4B4}" type="presParOf" srcId="{23005F2F-AFF2-4C40-88C0-BB00F4498C23}" destId="{11775F3A-9A2F-4F81-9AF9-8DF305E9AEAA}" srcOrd="0" destOrd="0" presId="urn:microsoft.com/office/officeart/2005/8/layout/vList2"/>
    <dgm:cxn modelId="{D82AA358-EF50-4402-9256-860A1084EA8E}" type="presParOf" srcId="{23005F2F-AFF2-4C40-88C0-BB00F4498C23}" destId="{93B1CE44-AAD4-40D0-85AD-82D0D1D6F319}" srcOrd="1" destOrd="0" presId="urn:microsoft.com/office/officeart/2005/8/layout/vList2"/>
    <dgm:cxn modelId="{3405F770-21B8-4E32-955A-DE7279A08604}" type="presParOf" srcId="{23005F2F-AFF2-4C40-88C0-BB00F4498C23}" destId="{074302C6-8557-420C-BF75-6F5D94247586}" srcOrd="2" destOrd="0" presId="urn:microsoft.com/office/officeart/2005/8/layout/vList2"/>
    <dgm:cxn modelId="{4EF0605E-4AAC-436C-93F7-E66E99A8E9F3}" type="presParOf" srcId="{23005F2F-AFF2-4C40-88C0-BB00F4498C23}" destId="{45C09E35-236E-4523-9826-D9F6088EC24E}" srcOrd="3" destOrd="0" presId="urn:microsoft.com/office/officeart/2005/8/layout/vList2"/>
    <dgm:cxn modelId="{D8D46263-D568-4F48-98AA-7AA39A77D9DD}" type="presParOf" srcId="{23005F2F-AFF2-4C40-88C0-BB00F4498C23}" destId="{C0BD8F8A-E8EB-4110-99D9-55347A6C51A2}" srcOrd="4" destOrd="0" presId="urn:microsoft.com/office/officeart/2005/8/layout/vList2"/>
    <dgm:cxn modelId="{3A2D4964-1B64-4137-A8DB-9CDFEF66ACEC}" type="presParOf" srcId="{23005F2F-AFF2-4C40-88C0-BB00F4498C23}" destId="{C3779593-08D0-4CE6-A31A-6EF32F045CFE}" srcOrd="5" destOrd="0" presId="urn:microsoft.com/office/officeart/2005/8/layout/vList2"/>
    <dgm:cxn modelId="{06FD62FB-EF51-4685-BDF4-0B9F3F5E18FD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>
        <a:solidFill>
          <a:schemeClr val="tx1"/>
        </a:solidFill>
      </dgm:spPr>
      <dgm:t>
        <a:bodyPr/>
        <a:lstStyle/>
        <a:p>
          <a:r>
            <a:rPr lang="de-DE" sz="3200" dirty="0" smtClean="0">
              <a:solidFill>
                <a:schemeClr val="bg1"/>
              </a:solidFill>
            </a:rPr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62F2A4D8-D4C0-4A1C-8A07-CB85D9771CDA}" type="presOf" srcId="{11E57EAE-AFD5-45B4-AAA7-2602CB434DC9}" destId="{C0BD8F8A-E8EB-4110-99D9-55347A6C51A2}" srcOrd="0" destOrd="0" presId="urn:microsoft.com/office/officeart/2005/8/layout/vList2"/>
    <dgm:cxn modelId="{2FA1ED05-3FB4-43CD-BCC9-22F9E930310B}" type="presOf" srcId="{A5239BDB-C133-4121-B4EC-626EB2BDDE67}" destId="{EBE83F4B-E904-488D-B06D-4A30F52330DA}" srcOrd="0" destOrd="0" presId="urn:microsoft.com/office/officeart/2005/8/layout/vList2"/>
    <dgm:cxn modelId="{F4BFC015-CBEC-4AA1-8CC2-F7B2388FCB33}" type="presOf" srcId="{877713EC-D1AC-42F8-A8FE-DD01E66B6045}" destId="{11775F3A-9A2F-4F81-9AF9-8DF305E9AEAA}" srcOrd="0" destOrd="0" presId="urn:microsoft.com/office/officeart/2005/8/layout/vList2"/>
    <dgm:cxn modelId="{6E799389-0407-483B-A051-A3F290D50CB2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642D25BD-B619-44EA-8E24-649CED1D86FE}" type="presOf" srcId="{E6A15878-5DA9-4AB3-9503-08F10D465C8B}" destId="{074302C6-8557-420C-BF75-6F5D94247586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AC7FE72-5AD4-499C-BFB8-59FFC130FAD5}" type="presParOf" srcId="{23005F2F-AFF2-4C40-88C0-BB00F4498C23}" destId="{11775F3A-9A2F-4F81-9AF9-8DF305E9AEAA}" srcOrd="0" destOrd="0" presId="urn:microsoft.com/office/officeart/2005/8/layout/vList2"/>
    <dgm:cxn modelId="{92D58DAB-23E4-414A-9D10-804BADD3E375}" type="presParOf" srcId="{23005F2F-AFF2-4C40-88C0-BB00F4498C23}" destId="{93B1CE44-AAD4-40D0-85AD-82D0D1D6F319}" srcOrd="1" destOrd="0" presId="urn:microsoft.com/office/officeart/2005/8/layout/vList2"/>
    <dgm:cxn modelId="{615B548D-64BE-4E69-9EBA-9CF7E84DC9CF}" type="presParOf" srcId="{23005F2F-AFF2-4C40-88C0-BB00F4498C23}" destId="{074302C6-8557-420C-BF75-6F5D94247586}" srcOrd="2" destOrd="0" presId="urn:microsoft.com/office/officeart/2005/8/layout/vList2"/>
    <dgm:cxn modelId="{F5357385-F588-4416-9A2B-5C0F518BFA45}" type="presParOf" srcId="{23005F2F-AFF2-4C40-88C0-BB00F4498C23}" destId="{45C09E35-236E-4523-9826-D9F6088EC24E}" srcOrd="3" destOrd="0" presId="urn:microsoft.com/office/officeart/2005/8/layout/vList2"/>
    <dgm:cxn modelId="{B7333852-2735-4D71-A5E3-BFC16440DF8B}" type="presParOf" srcId="{23005F2F-AFF2-4C40-88C0-BB00F4498C23}" destId="{C0BD8F8A-E8EB-4110-99D9-55347A6C51A2}" srcOrd="4" destOrd="0" presId="urn:microsoft.com/office/officeart/2005/8/layout/vList2"/>
    <dgm:cxn modelId="{E731D171-DB99-4FA0-BCDC-132AE4FD3DC8}" type="presParOf" srcId="{23005F2F-AFF2-4C40-88C0-BB00F4498C23}" destId="{C3779593-08D0-4CE6-A31A-6EF32F045CFE}" srcOrd="5" destOrd="0" presId="urn:microsoft.com/office/officeart/2005/8/layout/vList2"/>
    <dgm:cxn modelId="{B4669344-302C-47BF-9516-FF8DB992DD71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emf"/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57179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Rampe </a:t>
            </a:r>
            <a:r>
              <a:rPr lang="de-DE" sz="2000" dirty="0"/>
              <a:t>sucht Transportmittel: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Auktion der </a:t>
            </a:r>
            <a:r>
              <a:rPr lang="de-DE" sz="2000" dirty="0" err="1"/>
              <a:t>Volksbots</a:t>
            </a:r>
            <a:r>
              <a:rPr lang="de-DE" sz="2000" dirty="0"/>
              <a:t>, die den Zeit- und Energieaufwand abschätzen </a:t>
            </a:r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 err="1"/>
              <a:t>Pathfinding</a:t>
            </a:r>
            <a:endParaRPr lang="de-DE" sz="2000" dirty="0"/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/>
              <a:t>Empirische Energieabschätzung 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 </a:t>
            </a:r>
            <a:r>
              <a:rPr lang="de-DE" sz="2000" dirty="0" err="1"/>
              <a:t>Volksbot</a:t>
            </a:r>
            <a:r>
              <a:rPr lang="de-DE" sz="2000" dirty="0"/>
              <a:t> kann gleichzeitig an nur einer Auktion beteiligt sein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Rampe vergibt Auftrag an den </a:t>
            </a:r>
            <a:r>
              <a:rPr lang="de-DE" sz="2000" dirty="0" err="1"/>
              <a:t>Volksbot</a:t>
            </a:r>
            <a:r>
              <a:rPr lang="de-DE" sz="2000" dirty="0"/>
              <a:t> mit dem besten Angebot</a:t>
            </a:r>
          </a:p>
          <a:p>
            <a:pPr marL="185749" indent="-185749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785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Ausgewählter </a:t>
            </a:r>
            <a:r>
              <a:rPr lang="de-DE" sz="2000" dirty="0" err="1"/>
              <a:t>Volksbot</a:t>
            </a:r>
            <a:r>
              <a:rPr lang="de-DE" sz="2000" dirty="0"/>
              <a:t> bewegt sich zur Rampe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 err="1"/>
              <a:t>Volksbot</a:t>
            </a:r>
            <a:r>
              <a:rPr lang="de-DE" sz="2000" dirty="0"/>
              <a:t> meldet sich an der Rampe, wenn er seine Zielposition erreicht hat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/>
              <a:t>Rampe übergibt das Paket, </a:t>
            </a:r>
            <a:r>
              <a:rPr lang="de-DE" sz="2000" dirty="0" err="1"/>
              <a:t>Volksbot</a:t>
            </a:r>
            <a:r>
              <a:rPr lang="de-DE" sz="2000" dirty="0"/>
              <a:t> nimmt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</a:t>
            </a:r>
            <a:r>
              <a:rPr lang="de-DE" sz="2000" dirty="0" err="1"/>
              <a:t>Volksbot</a:t>
            </a:r>
            <a:r>
              <a:rPr lang="de-DE" sz="2000" dirty="0"/>
              <a:t> übertragen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/>
              <a:t>Volksbot</a:t>
            </a:r>
            <a:r>
              <a:rPr lang="de-DE" sz="2000" dirty="0"/>
              <a:t> bewegt sich zum Ziel des Pakets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Ändert sich unterwegs das Ziel, beendet der </a:t>
            </a:r>
            <a:r>
              <a:rPr lang="de-DE" sz="2000" dirty="0" err="1"/>
              <a:t>Volksbot</a:t>
            </a:r>
            <a:r>
              <a:rPr lang="de-DE" sz="2000" dirty="0"/>
              <a:t> im ersten Schritt trotzdem seinen Transport </a:t>
            </a:r>
          </a:p>
          <a:p>
            <a:pPr marL="309582" indent="-309582">
              <a:buFont typeface="Symbol" pitchFamily="18" charset="2"/>
              <a:buChar char="-"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716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 smtClean="0"/>
              <a:t>Volksbot</a:t>
            </a:r>
            <a:r>
              <a:rPr lang="de-DE" sz="2000" dirty="0" smtClean="0"/>
              <a:t> </a:t>
            </a:r>
            <a:r>
              <a:rPr lang="de-DE" sz="2000" dirty="0"/>
              <a:t>meldet sich beim Ziel an und übergibt das Paket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das Ziel übertragen</a:t>
            </a:r>
          </a:p>
          <a:p>
            <a:pPr marL="185749" indent="-185749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379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</a:t>
            </a:r>
            <a:r>
              <a:rPr lang="de-DE" baseline="0" dirty="0" smtClean="0"/>
              <a:t> 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1829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8424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4195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490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0986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6769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2996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64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3580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236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1408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8932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89135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606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7263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061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5730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743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40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066271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121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08876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999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393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Paket </a:t>
            </a:r>
            <a:r>
              <a:rPr lang="de-DE" sz="2000" dirty="0"/>
              <a:t>kommt am Eingang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ID und Ziel werden von der Rampe zugewiesen</a:t>
            </a:r>
          </a:p>
          <a:p>
            <a:pPr lvl="1"/>
            <a:endParaRPr lang="de-DE" sz="2000" dirty="0"/>
          </a:p>
          <a:p>
            <a:r>
              <a:rPr lang="de-DE" sz="2000" b="1" dirty="0"/>
              <a:t>  Fall A: </a:t>
            </a:r>
            <a:r>
              <a:rPr lang="de-DE" sz="2000" dirty="0"/>
              <a:t>Kein Auslagerungsauftrag für das Paket liegt vor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startet Auktion, um freien Platz im Zwischenlager zu finden (Ausgewählt wird die Zwischenrampe mit den wenigsten Paketen)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Die ausgewählte Rampe reserviert den Platz für das Paket</a:t>
            </a:r>
            <a:br>
              <a:rPr lang="de-DE" sz="2000" dirty="0"/>
            </a:br>
            <a:endParaRPr lang="de-DE" sz="2000" dirty="0"/>
          </a:p>
          <a:p>
            <a:r>
              <a:rPr lang="de-DE" sz="2000" b="1" dirty="0"/>
              <a:t>  Fall B: </a:t>
            </a:r>
            <a:r>
              <a:rPr lang="de-DE" sz="2000" dirty="0"/>
              <a:t>Ausgang fragt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bricht eventuell bestehende Planung (Fall A) ab und weist dem Paket das neue Ziel zu und startet neues Routing</a:t>
            </a:r>
          </a:p>
          <a:p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62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652963"/>
            <a:ext cx="1716087" cy="2073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/>
              <a:t>Universität Oldenburg</a:t>
            </a:r>
          </a:p>
          <a:p>
            <a:pPr>
              <a:defRPr/>
            </a:pPr>
            <a:r>
              <a:rPr lang="de-DE" sz="1000"/>
              <a:t>Fakultät für Informatik, Wirtschafts- und Rechtswissenschaften</a:t>
            </a:r>
          </a:p>
          <a:p>
            <a:pPr>
              <a:defRPr/>
            </a:pPr>
            <a:r>
              <a:rPr lang="de-DE" sz="1000"/>
              <a:t>Abteilung Wirtschaftsinformatik</a:t>
            </a:r>
            <a:br>
              <a:rPr lang="de-DE" sz="1000"/>
            </a:br>
            <a:r>
              <a:rPr lang="de-DE" sz="1000"/>
              <a:t>Business Engineering</a:t>
            </a:r>
          </a:p>
          <a:p>
            <a:pPr>
              <a:defRPr/>
            </a:pPr>
            <a:r>
              <a:rPr lang="de-DE" sz="1000"/>
              <a:t>Ammerländer Heerstr. 114-118</a:t>
            </a:r>
          </a:p>
          <a:p>
            <a:pPr>
              <a:defRPr/>
            </a:pPr>
            <a:r>
              <a:rPr lang="de-DE" sz="1000"/>
              <a:t>26129 Oldenburg</a:t>
            </a:r>
          </a:p>
          <a:p>
            <a:pPr>
              <a:defRPr/>
            </a:pPr>
            <a:r>
              <a:rPr lang="de-DE" sz="1000"/>
              <a:t>Tel. (0441) 798-44</a:t>
            </a:r>
            <a:r>
              <a:rPr lang="en-US" sz="1000"/>
              <a:t>8</a:t>
            </a:r>
            <a:r>
              <a:rPr lang="de-DE" sz="1000"/>
              <a:t>0</a:t>
            </a:r>
          </a:p>
          <a:p>
            <a:pPr>
              <a:defRPr/>
            </a:pPr>
            <a:r>
              <a:rPr lang="de-DE" sz="1000"/>
              <a:t>Fax (0441) 798-4472</a:t>
            </a:r>
          </a:p>
          <a:p>
            <a:pPr>
              <a:defRPr/>
            </a:pPr>
            <a:r>
              <a:rPr lang="de-DE" sz="100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8" name="Picture 15" descr="BE_senkrech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75" y="117475"/>
            <a:ext cx="183197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358106" y="6597650"/>
            <a:ext cx="7189788" cy="2603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10" name="Picture 2" descr="C:\Users\Jan\Desktop\FAISE_LOGO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44463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emf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oleObject" Target="../embeddings/oleObject7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12" Type="http://schemas.openxmlformats.org/officeDocument/2006/relationships/image" Target="../media/image15.emf"/><Relationship Id="rId17" Type="http://schemas.openxmlformats.org/officeDocument/2006/relationships/image" Target="../media/image45.jpe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43.png"/><Relationship Id="rId11" Type="http://schemas.openxmlformats.org/officeDocument/2006/relationships/oleObject" Target="../embeddings/oleObject6.bin"/><Relationship Id="rId5" Type="http://schemas.openxmlformats.org/officeDocument/2006/relationships/image" Target="../media/image42.png"/><Relationship Id="rId15" Type="http://schemas.openxmlformats.org/officeDocument/2006/relationships/image" Target="../media/image14.png"/><Relationship Id="rId10" Type="http://schemas.openxmlformats.org/officeDocument/2006/relationships/image" Target="../media/image17.emf"/><Relationship Id="rId4" Type="http://schemas.openxmlformats.org/officeDocument/2006/relationships/notesSlide" Target="../notesSlides/notesSlide38.xml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3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emf"/><Relationship Id="rId5" Type="http://schemas.openxmlformats.org/officeDocument/2006/relationships/oleObject" Target="../embeddings/Microsoft_Visio_2003-2010-Zeichnung1.vsd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ctrTitle"/>
          </p:nvPr>
        </p:nvSpPr>
        <p:spPr>
          <a:xfrm>
            <a:off x="2549070" y="0"/>
            <a:ext cx="3748770" cy="1320800"/>
          </a:xfrm>
        </p:spPr>
        <p:txBody>
          <a:bodyPr/>
          <a:lstStyle/>
          <a:p>
            <a:pPr eaLnBrk="1" hangingPunct="1"/>
            <a:r>
              <a:rPr lang="de-DE" sz="3600" b="1" dirty="0" smtClean="0">
                <a:solidFill>
                  <a:schemeClr val="tx1"/>
                </a:solidFill>
              </a:rPr>
              <a:t>Projektgruppe</a:t>
            </a:r>
            <a:endParaRPr lang="de-DE" sz="3600" b="1" dirty="0" smtClean="0">
              <a:solidFill>
                <a:srgbClr val="666666"/>
              </a:solidFill>
            </a:endParaRPr>
          </a:p>
        </p:txBody>
      </p:sp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3050621" y="3031721"/>
            <a:ext cx="2342242" cy="1009587"/>
          </a:xfrm>
          <a:noFill/>
        </p:spPr>
        <p:txBody>
          <a:bodyPr/>
          <a:lstStyle/>
          <a:p>
            <a:pPr algn="ctr" eaLnBrk="1" hangingPunct="1"/>
            <a:r>
              <a:rPr lang="en-US" dirty="0" err="1" smtClean="0"/>
              <a:t>Generalprobe</a:t>
            </a:r>
            <a:endParaRPr lang="en-US" dirty="0"/>
          </a:p>
          <a:p>
            <a:pPr algn="ctr" eaLnBrk="1" hangingPunct="1"/>
            <a:r>
              <a:rPr lang="en-US" dirty="0" smtClean="0"/>
              <a:t>29.09.2014</a:t>
            </a:r>
            <a:endParaRPr lang="de-DE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6297840" y="1066774"/>
            <a:ext cx="3062514" cy="27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91" y="4041308"/>
            <a:ext cx="5130349" cy="25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C:\Users\Jan\Desktop\FAIS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47" y="1175347"/>
            <a:ext cx="1879696" cy="1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097923" y="4741119"/>
            <a:ext cx="320565" cy="5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544208" y="5734515"/>
            <a:ext cx="482983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2942489" y="5734515"/>
            <a:ext cx="403935" cy="6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580487" y="5277418"/>
            <a:ext cx="384884" cy="6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773" y="488764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03" y="5482990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630" y="591096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94" y="237688"/>
            <a:ext cx="7499350" cy="922337"/>
          </a:xfrm>
        </p:spPr>
        <p:txBody>
          <a:bodyPr/>
          <a:lstStyle/>
          <a:p>
            <a:r>
              <a:rPr lang="de-DE" dirty="0" smtClean="0"/>
              <a:t>Komponenten / </a:t>
            </a:r>
            <a:r>
              <a:rPr lang="de-DE" dirty="0" err="1" smtClean="0"/>
              <a:t>Volksbot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166988" y="1439425"/>
            <a:ext cx="3439812" cy="3370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3200" dirty="0" smtClean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65" r="2929"/>
          <a:stretch/>
        </p:blipFill>
        <p:spPr bwMode="auto">
          <a:xfrm>
            <a:off x="6309948" y="93084"/>
            <a:ext cx="1030652" cy="1563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25" y="1783967"/>
            <a:ext cx="7852345" cy="4623566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1103025" y="1265682"/>
            <a:ext cx="2495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/>
              <a:t>Architektur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4242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1. Paket wird am Eingang verarbeitet.</a:t>
            </a:r>
            <a:endParaRPr lang="de-DE" dirty="0"/>
          </a:p>
        </p:txBody>
      </p:sp>
      <p:pic>
        <p:nvPicPr>
          <p:cNvPr id="22" name="Inhaltsplatzhalter 2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50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2. </a:t>
            </a:r>
            <a:r>
              <a:rPr lang="de-DE" dirty="0" err="1" smtClean="0"/>
              <a:t>Volksbot</a:t>
            </a:r>
            <a:r>
              <a:rPr lang="de-DE" dirty="0" smtClean="0"/>
              <a:t> berechnet Energieaufwand.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4895850" y="2876550"/>
            <a:ext cx="1066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berechnet</a:t>
            </a:r>
            <a:endParaRPr lang="de-DE" sz="1400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61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3. </a:t>
            </a:r>
            <a:r>
              <a:rPr lang="de-DE" dirty="0" err="1" smtClean="0"/>
              <a:t>Volksbot</a:t>
            </a:r>
            <a:r>
              <a:rPr lang="de-DE" dirty="0" smtClean="0"/>
              <a:t> lädt Paket auf.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73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4. Paket wird am Ausgang/ Ziel abgeladen.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05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Projektorganisation ggf. raus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59085" y="1551566"/>
            <a:ext cx="4598723" cy="3798357"/>
          </a:xfrm>
        </p:spPr>
        <p:txBody>
          <a:bodyPr/>
          <a:lstStyle/>
          <a:p>
            <a:r>
              <a:rPr lang="de-DE" dirty="0" smtClean="0"/>
              <a:t>Organisation in 3 Gruppen</a:t>
            </a:r>
          </a:p>
          <a:p>
            <a:pPr lvl="1"/>
            <a:r>
              <a:rPr lang="de-DE" dirty="0" smtClean="0"/>
              <a:t>Simulation</a:t>
            </a:r>
          </a:p>
          <a:p>
            <a:pPr lvl="1"/>
            <a:r>
              <a:rPr lang="de-DE" dirty="0" smtClean="0"/>
              <a:t>Fahrzeuge</a:t>
            </a:r>
          </a:p>
          <a:p>
            <a:pPr lvl="1"/>
            <a:r>
              <a:rPr lang="de-DE" dirty="0" smtClean="0"/>
              <a:t>Materialfluss</a:t>
            </a:r>
            <a:endParaRPr lang="de-DE" dirty="0"/>
          </a:p>
          <a:p>
            <a:r>
              <a:rPr lang="de-DE" dirty="0" smtClean="0"/>
              <a:t>Vorgehensmodell</a:t>
            </a:r>
          </a:p>
          <a:p>
            <a:pPr lvl="1"/>
            <a:r>
              <a:rPr lang="de-DE" dirty="0" smtClean="0"/>
              <a:t>Agile Entwicklung mit SCRUM / </a:t>
            </a:r>
            <a:r>
              <a:rPr lang="de-DE" dirty="0" err="1" smtClean="0"/>
              <a:t>Prototyping</a:t>
            </a:r>
            <a:endParaRPr lang="de-DE" dirty="0" smtClean="0"/>
          </a:p>
          <a:p>
            <a:pPr lvl="2"/>
            <a:r>
              <a:rPr lang="de-DE" dirty="0" smtClean="0"/>
              <a:t>Rücksprachen, Zwischenberichte</a:t>
            </a:r>
          </a:p>
          <a:p>
            <a:pPr lvl="2"/>
            <a:r>
              <a:rPr lang="de-DE" dirty="0" smtClean="0"/>
              <a:t>Meilensteine als Zwischenziele</a:t>
            </a:r>
          </a:p>
          <a:p>
            <a:pPr lvl="2"/>
            <a:r>
              <a:rPr lang="de-DE" dirty="0" smtClean="0"/>
              <a:t>Aufgabenerfüllung in Sprints</a:t>
            </a:r>
          </a:p>
          <a:p>
            <a:pPr lvl="1"/>
            <a:endParaRPr lang="de-DE" dirty="0" smtClean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653404"/>
              </p:ext>
            </p:extLst>
          </p:nvPr>
        </p:nvGraphicFramePr>
        <p:xfrm>
          <a:off x="3937753" y="2547003"/>
          <a:ext cx="5537989" cy="452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Visio" r:id="rId4" imgW="5885116" imgH="593190" progId="Visio.Drawing.11">
                  <p:embed/>
                </p:oleObj>
              </mc:Choice>
              <mc:Fallback>
                <p:oleObj name="Visio" r:id="rId4" imgW="5885116" imgH="59319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7753" y="2547003"/>
                        <a:ext cx="5537989" cy="4521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5360481" y="2044798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rgbClr val="00B050"/>
                </a:solidFill>
                <a:latin typeface="+mn-lt"/>
              </a:rPr>
              <a:t>Weekly</a:t>
            </a:r>
            <a:r>
              <a:rPr lang="de-DE" sz="3200" b="1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de-DE" sz="2000" b="1" dirty="0" err="1" smtClean="0">
                <a:solidFill>
                  <a:srgbClr val="00B050"/>
                </a:solidFill>
                <a:latin typeface="+mn-lt"/>
              </a:rPr>
              <a:t>Scrums</a:t>
            </a:r>
            <a:endParaRPr lang="de-DE" sz="2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9" name="Nach oben gekrümmter Pfeil 8"/>
          <p:cNvSpPr/>
          <p:nvPr/>
        </p:nvSpPr>
        <p:spPr>
          <a:xfrm>
            <a:off x="7380664" y="2773054"/>
            <a:ext cx="1210886" cy="617846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Nach oben gekrümmter Pfeil 9"/>
          <p:cNvSpPr/>
          <p:nvPr/>
        </p:nvSpPr>
        <p:spPr>
          <a:xfrm>
            <a:off x="6509722" y="2773054"/>
            <a:ext cx="1157903" cy="617846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Nach oben gekrümmter Pfeil 10"/>
          <p:cNvSpPr/>
          <p:nvPr/>
        </p:nvSpPr>
        <p:spPr>
          <a:xfrm>
            <a:off x="5363696" y="2773054"/>
            <a:ext cx="1418104" cy="617846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5360481" y="3435984"/>
            <a:ext cx="34563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Sprints</a:t>
            </a:r>
            <a:endParaRPr lang="de-DE" sz="3200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13" name="Gerade Verbindung 12"/>
          <p:cNvCxnSpPr/>
          <p:nvPr/>
        </p:nvCxnSpPr>
        <p:spPr>
          <a:xfrm>
            <a:off x="5371683" y="2629573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5694412" y="2629573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>
            <a:off x="6072748" y="2629573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6508184" y="2629573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>
            <a:off x="6951712" y="2629038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7494637" y="2612270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7946469" y="2612805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>
            <a:off x="8313787" y="2595502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9" name="Picture 17" descr="D:\Dropbox\Dropbox\Uni\PG FAISE\Projektmanagement\vm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646" y="4969509"/>
            <a:ext cx="1062037" cy="38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D:\Dropbox\Dropbox\Uni\PG FAISE\Projektmanagement\vm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683" y="4520721"/>
            <a:ext cx="1066930" cy="128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D:\Dropbox\Dropbox\Uni\PG FAISE\Projektmanagement\vm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849" y="4639783"/>
            <a:ext cx="600108" cy="10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D:\Dropbox\Dropbox\Uni\PG FAISE\Projektmanagement\vm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957" y="4989937"/>
            <a:ext cx="1039228" cy="34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D:\Dropbox\Dropbox\Uni\PG FAISE\Projektmanagement\vm5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367" y="5338968"/>
            <a:ext cx="538243" cy="6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D:\Dropbox\Dropbox\Uni\PG FAISE\Projektmanagement\vm6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383" y="5878513"/>
            <a:ext cx="624151" cy="73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D:\Dropbox\Dropbox\Uni\PG FAISE\Projektmanagement\vm7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534" y="6249194"/>
            <a:ext cx="868362" cy="30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oliennummernplatzhalt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2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4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11732042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65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– Lastenheft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dirty="0" smtClean="0">
                <a:solidFill>
                  <a:srgbClr val="FF0000"/>
                </a:solidFill>
              </a:rPr>
              <a:t>Zu wenig Inhalt</a:t>
            </a:r>
          </a:p>
          <a:p>
            <a:r>
              <a:rPr lang="de-DE" dirty="0" smtClean="0"/>
              <a:t>Implementierung des Ablaufkonzepts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Virtuelle Akteure analog zu d. physischen Akteuren</a:t>
            </a:r>
          </a:p>
          <a:p>
            <a:endParaRPr lang="de-DE" dirty="0"/>
          </a:p>
          <a:p>
            <a:r>
              <a:rPr lang="de-DE" dirty="0" smtClean="0"/>
              <a:t>Dynamische Visualisierung</a:t>
            </a:r>
          </a:p>
          <a:p>
            <a:endParaRPr lang="de-DE" dirty="0"/>
          </a:p>
          <a:p>
            <a:r>
              <a:rPr lang="de-DE" dirty="0" smtClean="0"/>
              <a:t>Generierung von Aufträgen</a:t>
            </a:r>
          </a:p>
          <a:p>
            <a:endParaRPr lang="de-DE" dirty="0"/>
          </a:p>
          <a:p>
            <a:r>
              <a:rPr lang="de-DE" dirty="0" smtClean="0"/>
              <a:t>Anpassung von Parametern d. Simulation</a:t>
            </a:r>
          </a:p>
          <a:p>
            <a:endParaRPr lang="de-DE" dirty="0"/>
          </a:p>
          <a:p>
            <a:r>
              <a:rPr lang="de-DE" dirty="0" smtClean="0"/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278164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–Architektur/Komponenten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7300" y="1536700"/>
            <a:ext cx="739140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02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- Multiagentenframework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Zu wenig </a:t>
            </a:r>
            <a:r>
              <a:rPr lang="de-DE" dirty="0" smtClean="0">
                <a:solidFill>
                  <a:srgbClr val="FF0000"/>
                </a:solidFill>
              </a:rPr>
              <a:t>Inhalt</a:t>
            </a:r>
            <a:endParaRPr lang="de-DE" dirty="0" smtClean="0"/>
          </a:p>
          <a:p>
            <a:r>
              <a:rPr lang="de-DE" dirty="0" smtClean="0"/>
              <a:t>Erstellung </a:t>
            </a:r>
            <a:r>
              <a:rPr lang="de-DE" dirty="0"/>
              <a:t>von verschiedenen Agententypen</a:t>
            </a:r>
          </a:p>
          <a:p>
            <a:endParaRPr lang="de-DE" dirty="0"/>
          </a:p>
          <a:p>
            <a:r>
              <a:rPr lang="de-DE" dirty="0"/>
              <a:t>Agenten führen ereignisabhängig versch. Aktionen aus</a:t>
            </a:r>
          </a:p>
          <a:p>
            <a:endParaRPr lang="de-DE" dirty="0"/>
          </a:p>
          <a:p>
            <a:r>
              <a:rPr lang="de-DE" dirty="0"/>
              <a:t>Nachrichtenaustausch zwischen Agenten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Parallele Durchführung von Aktionen</a:t>
            </a:r>
          </a:p>
          <a:p>
            <a:endParaRPr lang="de-DE" dirty="0"/>
          </a:p>
          <a:p>
            <a:r>
              <a:rPr lang="de-DE" dirty="0"/>
              <a:t>Echtzeit</a:t>
            </a:r>
          </a:p>
        </p:txBody>
      </p:sp>
    </p:spTree>
    <p:extLst>
      <p:ext uri="{BB962C8B-B14F-4D97-AF65-F5344CB8AC3E}">
        <p14:creationId xmlns:p14="http://schemas.microsoft.com/office/powerpoint/2010/main" val="227018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/ Ziel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 Erweiterbarkeit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Schlechtes Anpassungsverhalten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Single-Point-</a:t>
            </a:r>
            <a:r>
              <a:rPr lang="de-DE" dirty="0" err="1" smtClean="0"/>
              <a:t>Of</a:t>
            </a:r>
            <a:r>
              <a:rPr lang="de-DE" dirty="0" smtClean="0"/>
              <a:t>-</a:t>
            </a:r>
            <a:r>
              <a:rPr lang="de-DE" dirty="0" err="1" smtClean="0"/>
              <a:t>Failure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Gute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Robustheit durch Redundanz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825625"/>
            <a:ext cx="359092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4829173"/>
            <a:ext cx="4053840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 – Architektur 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0924" y="1639888"/>
            <a:ext cx="721995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955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 – Abläufe auf Agentenebene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Nach Eintreffen eines Pakets verlangt Paketagent Destination</a:t>
            </a:r>
          </a:p>
          <a:p>
            <a:endParaRPr lang="de-DE" dirty="0"/>
          </a:p>
          <a:p>
            <a:r>
              <a:rPr lang="de-DE" dirty="0"/>
              <a:t>Orderagent erfragt Destination von anderen Orderagenten </a:t>
            </a:r>
          </a:p>
          <a:p>
            <a:endParaRPr lang="de-DE" dirty="0"/>
          </a:p>
          <a:p>
            <a:r>
              <a:rPr lang="de-DE" dirty="0"/>
              <a:t>Orderagenten fragen Paketagenten (Platz frei bzw. Paket wird benötigt)</a:t>
            </a:r>
          </a:p>
          <a:p>
            <a:pPr marL="0" indent="0">
              <a:buNone/>
            </a:pPr>
            <a:r>
              <a:rPr lang="de-DE" dirty="0"/>
              <a:t>     und antworten dem Orderagent der Eingangsrampe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Orderagent benachrichtigt Routingagent, falls Ziel gefunden wurde</a:t>
            </a:r>
          </a:p>
          <a:p>
            <a:endParaRPr lang="de-DE" dirty="0"/>
          </a:p>
          <a:p>
            <a:r>
              <a:rPr lang="de-DE" dirty="0"/>
              <a:t>Routingagent verlangt Aufwandsschätzung von allen Routingagenten d. Fahrzeuge</a:t>
            </a:r>
          </a:p>
        </p:txBody>
      </p:sp>
    </p:spTree>
    <p:extLst>
      <p:ext uri="{BB962C8B-B14F-4D97-AF65-F5344CB8AC3E}">
        <p14:creationId xmlns:p14="http://schemas.microsoft.com/office/powerpoint/2010/main" val="99866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 – Abläufe auf Agentenebene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Routingagent der Fahrzeuge berechnet Aufwandsschätzung und liefert diese zurück</a:t>
            </a:r>
          </a:p>
          <a:p>
            <a:endParaRPr lang="de-DE" dirty="0"/>
          </a:p>
          <a:p>
            <a:r>
              <a:rPr lang="de-DE" dirty="0"/>
              <a:t>Der Routingagent der Rampe wählt das Fahrzeug mit der besten Aufwandschätzung aus</a:t>
            </a:r>
          </a:p>
          <a:p>
            <a:endParaRPr lang="de-DE" dirty="0"/>
          </a:p>
          <a:p>
            <a:r>
              <a:rPr lang="de-DE" dirty="0"/>
              <a:t>Plattformagent fährt zur jeweiligen Eingangsrampe und lädt Paket auf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Paket wird durch Kommunikation mit dem Paketagenten aufgeladen</a:t>
            </a:r>
          </a:p>
          <a:p>
            <a:endParaRPr lang="de-DE" dirty="0"/>
          </a:p>
          <a:p>
            <a:r>
              <a:rPr lang="de-DE" dirty="0"/>
              <a:t>Fahren zur Zielrampe und abladen des Pakets erfolgt analog</a:t>
            </a:r>
          </a:p>
        </p:txBody>
      </p:sp>
    </p:spTree>
    <p:extLst>
      <p:ext uri="{BB962C8B-B14F-4D97-AF65-F5344CB8AC3E}">
        <p14:creationId xmlns:p14="http://schemas.microsoft.com/office/powerpoint/2010/main" val="50822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- Agententypen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Jede Rampe besitzt einen Paket- , Order-, Routing- und Plattformagenten</a:t>
            </a:r>
          </a:p>
          <a:p>
            <a:endParaRPr lang="de-DE" dirty="0"/>
          </a:p>
          <a:p>
            <a:r>
              <a:rPr lang="de-DE" dirty="0"/>
              <a:t>Jedes Fahrzeug besitzt einen Paket- , Routing- und Plattformagenten</a:t>
            </a:r>
          </a:p>
          <a:p>
            <a:endParaRPr lang="de-DE" dirty="0"/>
          </a:p>
          <a:p>
            <a:r>
              <a:rPr lang="de-DE" dirty="0"/>
              <a:t>Plattform und Routingagenten sind unterschiedlich je nach Akteur</a:t>
            </a:r>
          </a:p>
          <a:p>
            <a:endParaRPr lang="de-DE" dirty="0"/>
          </a:p>
          <a:p>
            <a:r>
              <a:rPr lang="de-DE" dirty="0" err="1"/>
              <a:t>Jobagent</a:t>
            </a:r>
            <a:r>
              <a:rPr lang="de-DE" dirty="0"/>
              <a:t> notwendig zum simulieren von Paketübergabe</a:t>
            </a:r>
          </a:p>
          <a:p>
            <a:endParaRPr lang="de-DE" dirty="0"/>
          </a:p>
          <a:p>
            <a:r>
              <a:rPr lang="de-DE" dirty="0" err="1"/>
              <a:t>Jobagent</a:t>
            </a:r>
            <a:r>
              <a:rPr lang="de-DE" dirty="0"/>
              <a:t> leitet auch ausgehende Aufträge an Ausgänge weiter</a:t>
            </a:r>
          </a:p>
        </p:txBody>
      </p:sp>
    </p:spTree>
    <p:extLst>
      <p:ext uri="{BB962C8B-B14F-4D97-AF65-F5344CB8AC3E}">
        <p14:creationId xmlns:p14="http://schemas.microsoft.com/office/powerpoint/2010/main" val="17444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6666657" cy="922337"/>
          </a:xfrm>
        </p:spPr>
        <p:txBody>
          <a:bodyPr/>
          <a:lstStyle/>
          <a:p>
            <a:r>
              <a:rPr lang="de-DE" dirty="0"/>
              <a:t>Implementierung – Interaktion der Komponenten 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593" y="1196975"/>
            <a:ext cx="740241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43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Herauforderungen</a:t>
            </a:r>
            <a:r>
              <a:rPr lang="de-DE" dirty="0"/>
              <a:t>/Schwierigkeiten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Komplexität durch die Vielzahl an Agenten</a:t>
            </a:r>
          </a:p>
          <a:p>
            <a:endParaRPr lang="de-DE" dirty="0"/>
          </a:p>
          <a:p>
            <a:r>
              <a:rPr lang="de-DE" dirty="0"/>
              <a:t>Entwicklung der Agenten mit mehreren Personen</a:t>
            </a:r>
          </a:p>
          <a:p>
            <a:endParaRPr lang="de-DE" dirty="0"/>
          </a:p>
          <a:p>
            <a:r>
              <a:rPr lang="de-DE" dirty="0" err="1"/>
              <a:t>Debuggingprobleme</a:t>
            </a:r>
            <a:r>
              <a:rPr lang="de-DE" dirty="0"/>
              <a:t> </a:t>
            </a:r>
            <a:r>
              <a:rPr lang="de-DE" dirty="0" err="1"/>
              <a:t>Eclipse</a:t>
            </a:r>
            <a:r>
              <a:rPr lang="de-DE" dirty="0"/>
              <a:t>/GWT</a:t>
            </a:r>
          </a:p>
        </p:txBody>
      </p:sp>
    </p:spTree>
    <p:extLst>
      <p:ext uri="{BB962C8B-B14F-4D97-AF65-F5344CB8AC3E}">
        <p14:creationId xmlns:p14="http://schemas.microsoft.com/office/powerpoint/2010/main" val="115967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Dynamisches Hinzufügen von Bots und Aufträgen</a:t>
            </a:r>
          </a:p>
          <a:p>
            <a:endParaRPr lang="de-DE" dirty="0"/>
          </a:p>
          <a:p>
            <a:r>
              <a:rPr lang="de-DE" dirty="0"/>
              <a:t>Kollisionsvermeidung der Fahrzeuge</a:t>
            </a:r>
          </a:p>
          <a:p>
            <a:endParaRPr lang="de-DE" dirty="0"/>
          </a:p>
          <a:p>
            <a:r>
              <a:rPr lang="de-DE" dirty="0"/>
              <a:t>Genauere Zeitplanung für die Aufträge</a:t>
            </a:r>
          </a:p>
          <a:p>
            <a:endParaRPr lang="de-DE" dirty="0"/>
          </a:p>
          <a:p>
            <a:r>
              <a:rPr lang="de-DE" dirty="0"/>
              <a:t>Schwarmverhalten</a:t>
            </a:r>
          </a:p>
        </p:txBody>
      </p:sp>
    </p:spTree>
    <p:extLst>
      <p:ext uri="{BB962C8B-B14F-4D97-AF65-F5344CB8AC3E}">
        <p14:creationId xmlns:p14="http://schemas.microsoft.com/office/powerpoint/2010/main" val="8100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772583305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371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Anforderungen/ Konzeption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>
                <a:solidFill>
                  <a:srgbClr val="FF0000"/>
                </a:solidFill>
              </a:rPr>
              <a:t>Implementierung des Ablaufkonzepts</a:t>
            </a:r>
          </a:p>
          <a:p>
            <a:r>
              <a:rPr lang="de-DE" dirty="0" smtClean="0">
                <a:solidFill>
                  <a:srgbClr val="FF0000"/>
                </a:solidFill>
              </a:rPr>
              <a:t>Virtuelle Akteure analog zu d. physischen Akteuren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Dynamische Visualisierung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Generierung von Aufträgen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Anpassung von Parametern d. Simulation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Herausforderung/ Ausblick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Lösungsansatz ggf. raus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0" y="1309005"/>
            <a:ext cx="9676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Realisierung einer Simulation und physischen Zelle</a:t>
            </a:r>
          </a:p>
          <a:p>
            <a:pPr algn="ctr"/>
            <a:r>
              <a:rPr lang="de-DE" sz="2400" dirty="0" smtClean="0"/>
              <a:t>zur Abbildung eines Umschlagslagers</a:t>
            </a:r>
            <a:endParaRPr lang="de-DE" sz="2400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842376"/>
              </p:ext>
            </p:extLst>
          </p:nvPr>
        </p:nvGraphicFramePr>
        <p:xfrm>
          <a:off x="339051" y="2323784"/>
          <a:ext cx="4901690" cy="4414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Acrobat Document" r:id="rId4" imgW="21497558" imgH="19364316" progId="AcroExch.Document.7">
                  <p:embed/>
                </p:oleObj>
              </mc:Choice>
              <mc:Fallback>
                <p:oleObj name="Acrobat Document" r:id="rId4" imgW="21497558" imgH="1936431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051" y="2323784"/>
                        <a:ext cx="4901690" cy="4414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500048" y="2292824"/>
            <a:ext cx="4244453" cy="4565176"/>
          </a:xfrm>
        </p:spPr>
        <p:txBody>
          <a:bodyPr/>
          <a:lstStyle/>
          <a:p>
            <a:r>
              <a:rPr lang="de-DE" dirty="0" smtClean="0"/>
              <a:t>Umschlagslager</a:t>
            </a:r>
          </a:p>
          <a:p>
            <a:pPr lvl="1"/>
            <a:r>
              <a:rPr lang="de-DE" dirty="0" smtClean="0"/>
              <a:t>Individuelle Pakete</a:t>
            </a:r>
          </a:p>
          <a:p>
            <a:pPr lvl="1"/>
            <a:r>
              <a:rPr lang="de-DE" dirty="0" smtClean="0"/>
              <a:t>Umschlag von einem Transportmittel auf das nächste</a:t>
            </a:r>
          </a:p>
          <a:p>
            <a:pPr lvl="1"/>
            <a:r>
              <a:rPr lang="de-DE" dirty="0" smtClean="0"/>
              <a:t>Beispiel: Containerhafen</a:t>
            </a:r>
          </a:p>
          <a:p>
            <a:pPr lvl="1"/>
            <a:r>
              <a:rPr lang="de-DE" dirty="0" smtClean="0"/>
              <a:t>Möglichkeit zur Zwischenlagerung</a:t>
            </a:r>
          </a:p>
          <a:p>
            <a:r>
              <a:rPr lang="de-DE" dirty="0" smtClean="0"/>
              <a:t>Komponenten</a:t>
            </a:r>
          </a:p>
          <a:p>
            <a:pPr lvl="1"/>
            <a:r>
              <a:rPr lang="de-DE" dirty="0" smtClean="0"/>
              <a:t>Ein- / Ausgänge</a:t>
            </a:r>
          </a:p>
          <a:p>
            <a:pPr lvl="1"/>
            <a:r>
              <a:rPr lang="de-DE" dirty="0" smtClean="0"/>
              <a:t>Transportmodule (AGV)</a:t>
            </a:r>
          </a:p>
          <a:p>
            <a:pPr lvl="1"/>
            <a:r>
              <a:rPr lang="de-DE" dirty="0" smtClean="0"/>
              <a:t>Lagerplätze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49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146664333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18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Anforderungen/ Konzeption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>
                <a:solidFill>
                  <a:srgbClr val="FF0000"/>
                </a:solidFill>
              </a:rPr>
              <a:t>Implementierung des Ablaufkonzepts</a:t>
            </a:r>
          </a:p>
          <a:p>
            <a:r>
              <a:rPr lang="de-DE" dirty="0" smtClean="0">
                <a:solidFill>
                  <a:srgbClr val="FF0000"/>
                </a:solidFill>
              </a:rPr>
              <a:t>Virtuelle Akteure analog zu d. physischen Akteuren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Dynamische Visualisierung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Generierung von Aufträgen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Anpassung von Parametern d. Simulation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90600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Herausforderung/ Ausblick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Weg- / Netzplanung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663" y="1376363"/>
            <a:ext cx="9363075" cy="5143500"/>
          </a:xfrm>
        </p:spPr>
        <p:txBody>
          <a:bodyPr/>
          <a:lstStyle/>
          <a:p>
            <a:pPr lvl="0"/>
            <a:r>
              <a:rPr lang="de-DE" dirty="0"/>
              <a:t>Wege – Streckennetz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Koordinatensystem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Potentialfeld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1175" y="1305322"/>
            <a:ext cx="2633500" cy="219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5" y="4410819"/>
            <a:ext cx="678951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178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2"/>
            <a:ext cx="8915400" cy="54707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  <a:p>
            <a:pPr lvl="1" hangingPunct="0"/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Deadlocks</a:t>
            </a:r>
          </a:p>
          <a:p>
            <a:pPr lvl="1"/>
            <a:r>
              <a:rPr lang="de-DE" dirty="0"/>
              <a:t>Neuplanung</a:t>
            </a:r>
          </a:p>
          <a:p>
            <a:pPr lvl="1"/>
            <a:r>
              <a:rPr lang="de-DE" dirty="0"/>
              <a:t>Sackgassen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smtClean="0"/>
              <a:t>Energieeffizienz</a:t>
            </a:r>
          </a:p>
          <a:p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pPr lvl="1"/>
            <a:r>
              <a:rPr lang="de-DE" dirty="0" smtClean="0"/>
              <a:t>Bahnreservierung</a:t>
            </a:r>
            <a:endParaRPr lang="de-DE" dirty="0"/>
          </a:p>
          <a:p>
            <a:pPr lvl="1"/>
            <a:r>
              <a:rPr lang="de-DE" dirty="0"/>
              <a:t>Laserscann zur Erkennung dynamischer </a:t>
            </a:r>
            <a:r>
              <a:rPr lang="de-DE" dirty="0" smtClean="0"/>
              <a:t>Objekte</a:t>
            </a:r>
            <a:endParaRPr lang="de-DE" dirty="0"/>
          </a:p>
          <a:p>
            <a:pPr lvl="1"/>
            <a:r>
              <a:rPr lang="de-DE" dirty="0"/>
              <a:t>Vorfahrts- / Prioritätenregelung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 hangingPunct="0"/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52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pic>
        <p:nvPicPr>
          <p:cNvPr id="3" name="Pkaetübergabe_Volks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413" y="1493838"/>
            <a:ext cx="5118100" cy="4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897839755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89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Fazit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Wertvolle Kenntnisse und Erfahrungen Projektmanagement und SE</a:t>
            </a:r>
          </a:p>
          <a:p>
            <a:endParaRPr lang="de-DE" dirty="0"/>
          </a:p>
          <a:p>
            <a:r>
              <a:rPr lang="de-DE" dirty="0"/>
              <a:t>Parallelisierung durch Erarbeitung von Technologien</a:t>
            </a:r>
          </a:p>
          <a:p>
            <a:endParaRPr lang="de-DE" dirty="0"/>
          </a:p>
          <a:p>
            <a:r>
              <a:rPr lang="de-DE" dirty="0"/>
              <a:t>Regelmäßiger Abgleich zwischen Auftraggebern und Team</a:t>
            </a:r>
          </a:p>
          <a:p>
            <a:endParaRPr lang="de-DE" dirty="0"/>
          </a:p>
          <a:p>
            <a:r>
              <a:rPr lang="de-DE" dirty="0" err="1"/>
              <a:t>Modularisierbarkeit</a:t>
            </a:r>
            <a:r>
              <a:rPr lang="de-DE" dirty="0"/>
              <a:t> kann Komplexität erhöhen und Testbarkeit erschweren</a:t>
            </a:r>
          </a:p>
        </p:txBody>
      </p:sp>
    </p:spTree>
    <p:extLst>
      <p:ext uri="{BB962C8B-B14F-4D97-AF65-F5344CB8AC3E}">
        <p14:creationId xmlns:p14="http://schemas.microsoft.com/office/powerpoint/2010/main" val="6801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Hybridmodus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831657"/>
            <a:ext cx="6172200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Picture 7" descr="C:\Users\Jan\Dropbox\Übung_TheoInfo2\Zwischenreview1\images\simulat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91" y="1485900"/>
            <a:ext cx="7527809" cy="479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 FAISE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739900"/>
            <a:ext cx="4598723" cy="4689496"/>
          </a:xfrm>
        </p:spPr>
        <p:txBody>
          <a:bodyPr/>
          <a:lstStyle/>
          <a:p>
            <a:r>
              <a:rPr lang="de-DE" sz="1800" dirty="0"/>
              <a:t>Simulation einer </a:t>
            </a:r>
            <a:r>
              <a:rPr lang="de-DE" sz="1800" dirty="0" smtClean="0"/>
              <a:t>dezentralen, </a:t>
            </a:r>
            <a:r>
              <a:rPr lang="de-DE" sz="1800" dirty="0"/>
              <a:t>agentenbasierten Logistikhalle</a:t>
            </a:r>
          </a:p>
          <a:p>
            <a:r>
              <a:rPr lang="de-DE" sz="1800" dirty="0"/>
              <a:t>Aufbau einer physischen Einheit zur Darstellung eines Teilsystems der </a:t>
            </a:r>
            <a:r>
              <a:rPr lang="de-DE" sz="1800" dirty="0" smtClean="0"/>
              <a:t>Simulation</a:t>
            </a:r>
          </a:p>
          <a:p>
            <a:pPr marL="685800" lvl="1"/>
            <a:r>
              <a:rPr lang="de-DE" dirty="0" smtClean="0"/>
              <a:t>AGVs </a:t>
            </a:r>
            <a:r>
              <a:rPr lang="de-DE" dirty="0"/>
              <a:t>(</a:t>
            </a:r>
            <a:r>
              <a:rPr lang="de-DE" dirty="0" smtClean="0"/>
              <a:t>Transportroboter)</a:t>
            </a:r>
          </a:p>
          <a:p>
            <a:pPr marL="685800" lvl="1"/>
            <a:r>
              <a:rPr lang="de-DE" dirty="0" smtClean="0"/>
              <a:t>Lagerrampen </a:t>
            </a:r>
            <a:r>
              <a:rPr lang="de-DE" dirty="0"/>
              <a:t>(</a:t>
            </a:r>
            <a:r>
              <a:rPr lang="de-DE" dirty="0" smtClean="0"/>
              <a:t>Zwischenlagerung)</a:t>
            </a:r>
          </a:p>
          <a:p>
            <a:pPr marL="685800" lvl="1"/>
            <a:r>
              <a:rPr lang="de-DE" dirty="0" err="1" smtClean="0"/>
              <a:t>Stetigförderer</a:t>
            </a:r>
            <a:r>
              <a:rPr lang="de-DE" dirty="0" smtClean="0"/>
              <a:t> </a:t>
            </a:r>
            <a:r>
              <a:rPr lang="de-DE" dirty="0"/>
              <a:t>(Ein-Ausgänge</a:t>
            </a:r>
            <a:r>
              <a:rPr lang="de-DE" dirty="0" smtClean="0"/>
              <a:t>)</a:t>
            </a:r>
          </a:p>
          <a:p>
            <a:pPr marL="685800" lvl="1"/>
            <a:endParaRPr lang="de-DE" dirty="0"/>
          </a:p>
          <a:p>
            <a:r>
              <a:rPr lang="de-DE" sz="1800" dirty="0"/>
              <a:t>Selbständige Kommunikation zwischen verschiedenen Agenten auf den Komponenten sollen autonomes Verhalten ermöglichen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14" y="2230412"/>
            <a:ext cx="3988632" cy="26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hteck 12"/>
          <p:cNvSpPr/>
          <p:nvPr/>
        </p:nvSpPr>
        <p:spPr>
          <a:xfrm>
            <a:off x="5673396" y="5016499"/>
            <a:ext cx="32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HHLA </a:t>
            </a:r>
            <a:r>
              <a:rPr lang="de-DE" dirty="0"/>
              <a:t>und Gottwald </a:t>
            </a: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5852519" y="1646112"/>
            <a:ext cx="2912221" cy="5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dirty="0" smtClean="0"/>
              <a:t>Stand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title"/>
          </p:nvPr>
        </p:nvSpPr>
        <p:spPr>
          <a:xfrm>
            <a:off x="2794904" y="2760663"/>
            <a:ext cx="4205971" cy="922337"/>
          </a:xfrm>
        </p:spPr>
        <p:txBody>
          <a:bodyPr/>
          <a:lstStyle/>
          <a:p>
            <a:pPr eaLnBrk="1" hangingPunct="1"/>
            <a:r>
              <a:rPr lang="en-US" sz="4400" dirty="0" err="1" smtClean="0">
                <a:solidFill>
                  <a:schemeClr val="tx1"/>
                </a:solidFill>
              </a:rPr>
              <a:t>Zeit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für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Fragen</a:t>
            </a:r>
            <a:r>
              <a:rPr lang="en-US" sz="4400" dirty="0" smtClean="0">
                <a:solidFill>
                  <a:schemeClr val="tx1"/>
                </a:solidFill>
              </a:rPr>
              <a:t>!</a:t>
            </a:r>
            <a:endParaRPr lang="de-DE" sz="4000" dirty="0" smtClean="0">
              <a:solidFill>
                <a:srgbClr val="666666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5" y="340923"/>
            <a:ext cx="2240033" cy="1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41696" y="340923"/>
            <a:ext cx="1292404" cy="111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935" y="1574566"/>
            <a:ext cx="1338556" cy="11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6433307" y="375206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9653"/>
              </p:ext>
            </p:extLst>
          </p:nvPr>
        </p:nvGraphicFramePr>
        <p:xfrm>
          <a:off x="7146218" y="5051329"/>
          <a:ext cx="2152650" cy="127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7" name="Visio" r:id="rId9" imgW="7079104" imgH="4199377" progId="Visio.Drawing.11">
                  <p:embed/>
                </p:oleObj>
              </mc:Choice>
              <mc:Fallback>
                <p:oleObj name="Visio" r:id="rId9" imgW="7079104" imgH="4199377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218" y="5051329"/>
                        <a:ext cx="2152650" cy="1276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722737"/>
              </p:ext>
            </p:extLst>
          </p:nvPr>
        </p:nvGraphicFramePr>
        <p:xfrm>
          <a:off x="7469163" y="3028950"/>
          <a:ext cx="1829705" cy="155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8" name="Visio" r:id="rId11" imgW="7058574" imgH="6011153" progId="Visio.Drawing.11">
                  <p:embed/>
                </p:oleObj>
              </mc:Choice>
              <mc:Fallback>
                <p:oleObj name="Visio" r:id="rId11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63" y="3028950"/>
                        <a:ext cx="1829705" cy="155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53849"/>
              </p:ext>
            </p:extLst>
          </p:nvPr>
        </p:nvGraphicFramePr>
        <p:xfrm>
          <a:off x="5130801" y="4830976"/>
          <a:ext cx="1631950" cy="147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9" name="Acrobat Document" r:id="rId13" imgW="17376840" imgH="15628680" progId="AcroExch.Document.7">
                  <p:embed/>
                </p:oleObj>
              </mc:Choice>
              <mc:Fallback>
                <p:oleObj name="Acrobat Document" r:id="rId13" imgW="17376840" imgH="15628680" progId="AcroExch.Document.7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1" y="4830976"/>
                        <a:ext cx="1631950" cy="147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4982368"/>
            <a:ext cx="190881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" y="4841569"/>
            <a:ext cx="2331208" cy="15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70340" y="2303750"/>
            <a:ext cx="1894131" cy="17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17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600" dirty="0" smtClean="0"/>
              <a:t>DRAFT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4476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Anforderungen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66838" y="1766884"/>
            <a:ext cx="7172325" cy="4005266"/>
          </a:xfrm>
        </p:spPr>
        <p:txBody>
          <a:bodyPr/>
          <a:lstStyle/>
          <a:p>
            <a:r>
              <a:rPr lang="de-DE" dirty="0"/>
              <a:t>Realisierung einer Software, die eine Simulation analog zum physisch vorhandenen System </a:t>
            </a:r>
            <a:r>
              <a:rPr lang="de-DE" dirty="0" smtClean="0"/>
              <a:t>ermöglicht</a:t>
            </a:r>
          </a:p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 smtClean="0"/>
              <a:t>-Algorithmen</a:t>
            </a:r>
          </a:p>
          <a:p>
            <a:r>
              <a:rPr lang="de-DE" dirty="0" smtClean="0"/>
              <a:t>Anpassbare Simulationsgeschwindigkeit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smtClean="0"/>
              <a:t>AGV soll bei der Erstellung eines Angebots seine Reichweite miteinbeziehen</a:t>
            </a:r>
          </a:p>
          <a:p>
            <a:r>
              <a:rPr lang="de-DE" dirty="0" smtClean="0"/>
              <a:t>Festhalten von Simulationswerten in Statistiken</a:t>
            </a:r>
          </a:p>
          <a:p>
            <a:pPr lvl="1"/>
            <a:r>
              <a:rPr lang="de-DE" dirty="0" smtClean="0"/>
              <a:t>Durchlaufzeit für einen Satz von Aufträgen</a:t>
            </a:r>
          </a:p>
          <a:p>
            <a:pPr lvl="1"/>
            <a:r>
              <a:rPr lang="de-DE" dirty="0" smtClean="0"/>
              <a:t>Auslastung der AGV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1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Simulation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r>
              <a:rPr lang="de-DE" dirty="0" smtClean="0"/>
              <a:t>Zwei Modi</a:t>
            </a:r>
          </a:p>
          <a:p>
            <a:pPr lvl="1"/>
            <a:r>
              <a:rPr lang="de-DE" dirty="0" smtClean="0"/>
              <a:t>Rein virtueller Modus</a:t>
            </a:r>
          </a:p>
          <a:p>
            <a:pPr lvl="2"/>
            <a:r>
              <a:rPr lang="de-DE" dirty="0" smtClean="0"/>
              <a:t>Selbstkonfigurierbare Simulation</a:t>
            </a:r>
          </a:p>
          <a:p>
            <a:pPr lvl="1"/>
            <a:r>
              <a:rPr lang="de-DE" dirty="0" smtClean="0"/>
              <a:t>Hybrider Modus</a:t>
            </a:r>
            <a:endParaRPr lang="de-DE" dirty="0"/>
          </a:p>
          <a:p>
            <a:pPr lvl="2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r>
              <a:rPr lang="de-DE" dirty="0" smtClean="0"/>
              <a:t>Software soll als Client-Server realisiert werden, weil</a:t>
            </a:r>
          </a:p>
          <a:p>
            <a:pPr lvl="1"/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pPr lvl="1"/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pPr lvl="1"/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pPr lvl="1"/>
            <a:r>
              <a:rPr lang="de-DE" dirty="0" smtClean="0"/>
              <a:t>Bereitstellung </a:t>
            </a:r>
            <a:r>
              <a:rPr lang="de-DE" dirty="0"/>
              <a:t>von </a:t>
            </a:r>
            <a:r>
              <a:rPr lang="de-DE" dirty="0" smtClean="0"/>
              <a:t>Statistiken und Szenarien für </a:t>
            </a:r>
            <a:r>
              <a:rPr lang="de-DE" dirty="0"/>
              <a:t>mehrere Benutzer</a:t>
            </a:r>
          </a:p>
          <a:p>
            <a:pPr lvl="1"/>
            <a:r>
              <a:rPr lang="de-DE" dirty="0" smtClean="0"/>
              <a:t>Kapselung der Kommunikation mit der physischen Zelle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05280314"/>
              </p:ext>
            </p:extLst>
          </p:nvPr>
        </p:nvGraphicFramePr>
        <p:xfrm>
          <a:off x="507999" y="854075"/>
          <a:ext cx="42037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2586548718"/>
              </p:ext>
            </p:extLst>
          </p:nvPr>
        </p:nvGraphicFramePr>
        <p:xfrm>
          <a:off x="4902198" y="1652588"/>
          <a:ext cx="4483101" cy="479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4494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306182888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446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489" y="1547813"/>
            <a:ext cx="4037012" cy="4605337"/>
          </a:xfrm>
        </p:spPr>
        <p:txBody>
          <a:bodyPr/>
          <a:lstStyle/>
          <a:p>
            <a:r>
              <a:rPr lang="de-DE" dirty="0" err="1" smtClean="0">
                <a:solidFill>
                  <a:srgbClr val="FF0000"/>
                </a:solidFill>
              </a:rPr>
              <a:t>Beschr</a:t>
            </a:r>
            <a:r>
              <a:rPr lang="de-DE" dirty="0" smtClean="0">
                <a:solidFill>
                  <a:srgbClr val="FF0000"/>
                </a:solidFill>
              </a:rPr>
              <a:t>. Gesamtsystem</a:t>
            </a:r>
          </a:p>
          <a:p>
            <a:r>
              <a:rPr lang="de-DE" dirty="0" smtClean="0">
                <a:solidFill>
                  <a:srgbClr val="FF0000"/>
                </a:solidFill>
              </a:rPr>
              <a:t>Heranführung an Agentenframework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415093"/>
              </p:ext>
            </p:extLst>
          </p:nvPr>
        </p:nvGraphicFramePr>
        <p:xfrm>
          <a:off x="4029075" y="1711325"/>
          <a:ext cx="5276275" cy="448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Visio" r:id="rId5" imgW="7058574" imgH="6011153" progId="Visio.Drawing.11">
                  <p:embed/>
                </p:oleObj>
              </mc:Choice>
              <mc:Fallback>
                <p:oleObj name="Visio" r:id="rId5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9075" y="1711325"/>
                        <a:ext cx="5276275" cy="448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28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3399" y="3618959"/>
            <a:ext cx="5286375" cy="2829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488" y="1547813"/>
            <a:ext cx="9363075" cy="4605337"/>
          </a:xfrm>
        </p:spPr>
        <p:txBody>
          <a:bodyPr/>
          <a:lstStyle/>
          <a:p>
            <a:r>
              <a:rPr lang="de-DE" dirty="0"/>
              <a:t>Routing Agent</a:t>
            </a:r>
          </a:p>
          <a:p>
            <a:pPr lvl="1"/>
            <a:r>
              <a:rPr lang="de-DE" dirty="0"/>
              <a:t>findet Wege (Hops) durch das System</a:t>
            </a:r>
          </a:p>
          <a:p>
            <a:pPr lvl="1"/>
            <a:r>
              <a:rPr lang="de-DE" dirty="0"/>
              <a:t>führt Auktionen zwischen Eingangsrampe und Zwischenlagerrampen und Rampen und </a:t>
            </a:r>
            <a:r>
              <a:rPr lang="de-DE" dirty="0" err="1"/>
              <a:t>Volksbots</a:t>
            </a:r>
            <a:r>
              <a:rPr lang="de-DE" dirty="0"/>
              <a:t> </a:t>
            </a:r>
            <a:r>
              <a:rPr lang="de-DE" dirty="0" smtClean="0"/>
              <a:t>durch</a:t>
            </a:r>
          </a:p>
          <a:p>
            <a:r>
              <a:rPr lang="de-DE" dirty="0"/>
              <a:t>Plattform Agent</a:t>
            </a:r>
          </a:p>
          <a:p>
            <a:pPr lvl="1"/>
            <a:r>
              <a:rPr lang="de-DE" dirty="0"/>
              <a:t>Abhängig vom Modul (Rampe, </a:t>
            </a:r>
            <a:r>
              <a:rPr lang="de-DE" dirty="0" err="1"/>
              <a:t>Stetigförder</a:t>
            </a:r>
            <a:r>
              <a:rPr lang="de-DE" dirty="0"/>
              <a:t>, AGV)</a:t>
            </a:r>
          </a:p>
          <a:p>
            <a:pPr lvl="1"/>
            <a:r>
              <a:rPr lang="de-DE" dirty="0"/>
              <a:t>steuert </a:t>
            </a:r>
            <a:r>
              <a:rPr lang="de-DE" dirty="0" err="1"/>
              <a:t>Aktorik</a:t>
            </a:r>
            <a:r>
              <a:rPr lang="de-DE" dirty="0"/>
              <a:t> und </a:t>
            </a:r>
            <a:r>
              <a:rPr lang="de-DE" dirty="0" smtClean="0"/>
              <a:t>Sensorik</a:t>
            </a:r>
          </a:p>
          <a:p>
            <a:r>
              <a:rPr lang="de-DE" dirty="0"/>
              <a:t>Order Agent</a:t>
            </a:r>
          </a:p>
          <a:p>
            <a:pPr lvl="1"/>
            <a:r>
              <a:rPr lang="de-DE" dirty="0"/>
              <a:t>Verteilter Materialflussrechner</a:t>
            </a:r>
          </a:p>
          <a:p>
            <a:pPr lvl="1"/>
            <a:r>
              <a:rPr lang="de-DE" dirty="0" smtClean="0"/>
              <a:t>Distribution </a:t>
            </a:r>
            <a:r>
              <a:rPr lang="de-DE" dirty="0"/>
              <a:t>von </a:t>
            </a:r>
            <a:r>
              <a:rPr lang="de-DE" dirty="0" smtClean="0"/>
              <a:t>Aufträgen</a:t>
            </a:r>
          </a:p>
          <a:p>
            <a:r>
              <a:rPr lang="de-DE" dirty="0" smtClean="0"/>
              <a:t>Paket </a:t>
            </a:r>
            <a:r>
              <a:rPr lang="de-DE" dirty="0"/>
              <a:t>Agent</a:t>
            </a:r>
          </a:p>
          <a:p>
            <a:pPr lvl="1"/>
            <a:r>
              <a:rPr lang="de-DE" dirty="0"/>
              <a:t>repräsentiert physisches Paket</a:t>
            </a:r>
          </a:p>
          <a:p>
            <a:pPr lvl="1"/>
            <a:r>
              <a:rPr lang="de-DE" dirty="0"/>
              <a:t>kennt </a:t>
            </a:r>
            <a:r>
              <a:rPr lang="de-DE" dirty="0" smtClean="0"/>
              <a:t>Ziel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886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9363075" cy="5143500"/>
          </a:xfrm>
        </p:spPr>
        <p:txBody>
          <a:bodyPr/>
          <a:lstStyle/>
          <a:p>
            <a:r>
              <a:rPr lang="de-DE" dirty="0" smtClean="0"/>
              <a:t>Komplexe Orchestrierung der einzelnen Komponenten</a:t>
            </a:r>
          </a:p>
          <a:p>
            <a:r>
              <a:rPr lang="de-DE" dirty="0" smtClean="0"/>
              <a:t>sehr differenzierte Aufgaben für jede einzelne Komponente</a:t>
            </a:r>
          </a:p>
          <a:p>
            <a:r>
              <a:rPr lang="de-DE" dirty="0" smtClean="0"/>
              <a:t>Repräsentation der Ablauflogik mithilfe von Agenten</a:t>
            </a:r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Echtzeitanforderungen</a:t>
            </a:r>
          </a:p>
          <a:p>
            <a:pPr lvl="1"/>
            <a:r>
              <a:rPr lang="de-DE" dirty="0" smtClean="0"/>
              <a:t>Beschränkte Ressourcen</a:t>
            </a:r>
          </a:p>
          <a:p>
            <a:pPr lvl="1"/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94" y="237688"/>
            <a:ext cx="7499350" cy="922337"/>
          </a:xfrm>
        </p:spPr>
        <p:txBody>
          <a:bodyPr/>
          <a:lstStyle/>
          <a:p>
            <a:r>
              <a:rPr lang="de-DE" dirty="0" smtClean="0"/>
              <a:t>Komponenten / Rampen / </a:t>
            </a:r>
            <a:r>
              <a:rPr lang="de-DE" dirty="0" err="1" smtClean="0"/>
              <a:t>Micaz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166988" y="1439425"/>
            <a:ext cx="3439812" cy="3370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3200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706266" y="3600106"/>
            <a:ext cx="2361256" cy="2601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" name="Objekt 11"/>
          <p:cNvGraphicFramePr>
            <a:graphicFrameLocks noChangeAspect="1"/>
          </p:cNvGraphicFramePr>
          <p:nvPr>
            <p:extLst/>
          </p:nvPr>
        </p:nvGraphicFramePr>
        <p:xfrm>
          <a:off x="3886200" y="3070225"/>
          <a:ext cx="5686425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Visio" r:id="rId4" imgW="7079104" imgH="4199377" progId="Visio.Drawing.11">
                  <p:embed/>
                </p:oleObj>
              </mc:Choice>
              <mc:Fallback>
                <p:oleObj name="Visio" r:id="rId4" imgW="7079104" imgH="419937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070225"/>
                        <a:ext cx="5686425" cy="337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54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1377</Words>
  <Application>Microsoft Office PowerPoint</Application>
  <PresentationFormat>A4-Papier (210x297 mm)</PresentationFormat>
  <Paragraphs>453</Paragraphs>
  <Slides>43</Slides>
  <Notes>41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43</vt:i4>
      </vt:variant>
    </vt:vector>
  </HeadingPairs>
  <TitlesOfParts>
    <vt:vector size="49" baseType="lpstr">
      <vt:lpstr>Arial</vt:lpstr>
      <vt:lpstr>Symbol</vt:lpstr>
      <vt:lpstr>Times New Roman</vt:lpstr>
      <vt:lpstr>Benutzerdefiniertes Design</vt:lpstr>
      <vt:lpstr>Acrobat Document</vt:lpstr>
      <vt:lpstr>Visio</vt:lpstr>
      <vt:lpstr>Projektgruppe</vt:lpstr>
      <vt:lpstr>Motivation / Ziel</vt:lpstr>
      <vt:lpstr>Lösungsansatz ggf. raus</vt:lpstr>
      <vt:lpstr>Vision FAISE</vt:lpstr>
      <vt:lpstr>Agenda</vt:lpstr>
      <vt:lpstr>Agenda</vt:lpstr>
      <vt:lpstr>Systembeschreibung</vt:lpstr>
      <vt:lpstr>Agenten</vt:lpstr>
      <vt:lpstr>Komponenten / Rampen / Micaz</vt:lpstr>
      <vt:lpstr>Komponenten / Volksbot</vt:lpstr>
      <vt:lpstr>Ablaufszenario 1. Paket wird am Eingang verarbeitet.</vt:lpstr>
      <vt:lpstr>Ablaufszenario 2. Volksbot berechnet Energieaufwand.</vt:lpstr>
      <vt:lpstr>Ablaufszenario 3. Volksbot lädt Paket auf.</vt:lpstr>
      <vt:lpstr>Ablaufszenario 4. Paket wird am Ausgang/ Ziel abgeladen.</vt:lpstr>
      <vt:lpstr>Projektorganisation ggf. raus</vt:lpstr>
      <vt:lpstr>Agenda</vt:lpstr>
      <vt:lpstr>Anforderungen – Lastenheft</vt:lpstr>
      <vt:lpstr>Anforderungen –Architektur/Komponenten</vt:lpstr>
      <vt:lpstr>Anforderungen - Multiagentenframework</vt:lpstr>
      <vt:lpstr>Entwurf – Architektur </vt:lpstr>
      <vt:lpstr>Entwurf – Abläufe auf Agentenebene</vt:lpstr>
      <vt:lpstr>Entwurf – Abläufe auf Agentenebene</vt:lpstr>
      <vt:lpstr>Implementierung - Agententypen</vt:lpstr>
      <vt:lpstr>Implementierung – Interaktion der Komponenten </vt:lpstr>
      <vt:lpstr>Herauforderungen/Schwierigkeiten</vt:lpstr>
      <vt:lpstr>Ausblick</vt:lpstr>
      <vt:lpstr>Agenda</vt:lpstr>
      <vt:lpstr>Anforderungen/ Konzeption</vt:lpstr>
      <vt:lpstr>Herausforderung/ Ausblick</vt:lpstr>
      <vt:lpstr>Agenda</vt:lpstr>
      <vt:lpstr>Anforderungen/ Konzeption</vt:lpstr>
      <vt:lpstr>Herausforderung/ Ausblick</vt:lpstr>
      <vt:lpstr>Weg- / Netzplanung</vt:lpstr>
      <vt:lpstr>Suchalgorithmen</vt:lpstr>
      <vt:lpstr>Demo</vt:lpstr>
      <vt:lpstr>Agenda</vt:lpstr>
      <vt:lpstr>Zusammenfassung / Fazit</vt:lpstr>
      <vt:lpstr>Zusammenfassung / Ausblick</vt:lpstr>
      <vt:lpstr>Zusammenfassung / Ausblick</vt:lpstr>
      <vt:lpstr>Zeit für Fragen!</vt:lpstr>
      <vt:lpstr>PowerPoint-Präsentation</vt:lpstr>
      <vt:lpstr>Anforderungen Simulation</vt:lpstr>
      <vt:lpstr>Anforderungen Simulation (Forts.)</vt:lpstr>
    </vt:vector>
  </TitlesOfParts>
  <Company>Uni Oldenburg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Jan Vox</dc:creator>
  <cp:lastModifiedBy>Jan Vox</cp:lastModifiedBy>
  <cp:revision>148</cp:revision>
  <cp:lastPrinted>2001-10-29T13:39:47Z</cp:lastPrinted>
  <dcterms:created xsi:type="dcterms:W3CDTF">2005-03-27T10:20:33Z</dcterms:created>
  <dcterms:modified xsi:type="dcterms:W3CDTF">2014-09-28T10:33:19Z</dcterms:modified>
</cp:coreProperties>
</file>